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7" r:id="rId2"/>
  </p:sldMasterIdLst>
  <p:notesMasterIdLst>
    <p:notesMasterId r:id="rId14"/>
  </p:notesMasterIdLst>
  <p:sldIdLst>
    <p:sldId id="257" r:id="rId3"/>
    <p:sldId id="356" r:id="rId4"/>
    <p:sldId id="357" r:id="rId5"/>
    <p:sldId id="307" r:id="rId6"/>
    <p:sldId id="345" r:id="rId7"/>
    <p:sldId id="272" r:id="rId8"/>
    <p:sldId id="354" r:id="rId9"/>
    <p:sldId id="355" r:id="rId10"/>
    <p:sldId id="348" r:id="rId11"/>
    <p:sldId id="344" r:id="rId12"/>
    <p:sldId id="268" r:id="rId13"/>
  </p:sldIdLst>
  <p:sldSz cx="10688638" cy="756285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37A30EA6-BF07-F146-A6C7-E24D0DF863D4}">
          <p14:sldIdLst>
            <p14:sldId id="257"/>
            <p14:sldId id="356"/>
            <p14:sldId id="357"/>
            <p14:sldId id="307"/>
            <p14:sldId id="345"/>
            <p14:sldId id="272"/>
            <p14:sldId id="354"/>
            <p14:sldId id="355"/>
            <p14:sldId id="348"/>
            <p14:sldId id="344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">
          <p15:clr>
            <a:srgbClr val="A4A3A4"/>
          </p15:clr>
        </p15:guide>
        <p15:guide id="2" orient="horz" pos="4539">
          <p15:clr>
            <a:srgbClr val="A4A3A4"/>
          </p15:clr>
        </p15:guide>
        <p15:guide id="3" orient="horz" pos="2406">
          <p15:clr>
            <a:srgbClr val="A4A3A4"/>
          </p15:clr>
        </p15:guide>
        <p15:guide id="4" pos="6506">
          <p15:clr>
            <a:srgbClr val="A4A3A4"/>
          </p15:clr>
        </p15:guide>
        <p15:guide id="5" pos="226">
          <p15:clr>
            <a:srgbClr val="A4A3A4"/>
          </p15:clr>
        </p15:guide>
        <p15:guide id="6" pos="33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nuelle FILLERON" initials="EF" lastIdx="1" clrIdx="0">
    <p:extLst>
      <p:ext uri="{19B8F6BF-5375-455C-9EA6-DF929625EA0E}">
        <p15:presenceInfo xmlns:p15="http://schemas.microsoft.com/office/powerpoint/2012/main" userId="S::emmanuelle.filleron@vaucluse.chambagri.fr::438c7953-b18e-4c34-894e-36446b7146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FFF"/>
    <a:srgbClr val="CBBDA9"/>
    <a:srgbClr val="80C39F"/>
    <a:srgbClr val="D1B885"/>
    <a:srgbClr val="ACB99D"/>
    <a:srgbClr val="98A3B6"/>
    <a:srgbClr val="AAD6BE"/>
    <a:srgbClr val="96AE96"/>
    <a:srgbClr val="DC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5226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186" y="58"/>
      </p:cViewPr>
      <p:guideLst>
        <p:guide orient="horz" pos="226"/>
        <p:guide orient="horz" pos="4539"/>
        <p:guide orient="horz" pos="2406"/>
        <p:guide pos="6506"/>
        <p:guide pos="226"/>
        <p:guide pos="33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5D297-E056-2147-BA57-95F214C3353D}" type="datetimeFigureOut">
              <a:t>26/03/2025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39775"/>
            <a:ext cx="52324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63794-B0CB-9847-ADA7-D81FA29012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xmlns="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3384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453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2" name="@Image">
            <a:extLst>
              <a:ext uri="{FF2B5EF4-FFF2-40B4-BE49-F238E27FC236}">
                <a16:creationId xmlns:a16="http://schemas.microsoft.com/office/drawing/2014/main" xmlns="" id="{1E31E531-E6B3-4341-9175-546C3C2DF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5000" y="315000"/>
            <a:ext cx="10062000" cy="2799000"/>
          </a:xfrm>
          <a:solidFill>
            <a:srgbClr val="81C29E"/>
          </a:solidFill>
        </p:spPr>
        <p:txBody>
          <a:bodyPr>
            <a:normAutofit/>
          </a:bodyPr>
          <a:lstStyle>
            <a:lvl1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/>
              <a:t>IMAGE DE TÊTE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A7A8094-3910-47ED-B9C9-A42EA69B2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70" y="5188869"/>
            <a:ext cx="1682930" cy="1707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5CDD90A-54F3-4493-B434-90F366C6D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4" y="6517100"/>
            <a:ext cx="1065349" cy="3791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1D82369-5C60-4F97-A95A-64EEB9C000A1}"/>
              </a:ext>
            </a:extLst>
          </p:cNvPr>
          <p:cNvSpPr txBox="1"/>
          <p:nvPr userDrawn="1"/>
        </p:nvSpPr>
        <p:spPr>
          <a:xfrm>
            <a:off x="984725" y="6225848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#agriculture84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0FC292D-CB85-49D0-A14C-6B042E5A2D80}"/>
              </a:ext>
            </a:extLst>
          </p:cNvPr>
          <p:cNvSpPr txBox="1"/>
          <p:nvPr userDrawn="1"/>
        </p:nvSpPr>
        <p:spPr>
          <a:xfrm>
            <a:off x="984725" y="5964796"/>
            <a:ext cx="245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chambre-agriculture84.fr</a:t>
            </a:r>
          </a:p>
        </p:txBody>
      </p:sp>
    </p:spTree>
    <p:extLst>
      <p:ext uri="{BB962C8B-B14F-4D97-AF65-F5344CB8AC3E}">
        <p14:creationId xmlns:p14="http://schemas.microsoft.com/office/powerpoint/2010/main" val="315207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OUS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3816000" cy="7560000"/>
          </a:xfrm>
        </p:spPr>
        <p:txBody>
          <a:bodyPr/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4464000" y="666288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BAE754E-D803-4649-8C26-F99E8C335C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00" y="1584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xmlns="" id="{1295E5B7-48C9-F049-B3BD-1C6EE534FB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64000" y="1584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xmlns="" id="{E68951AB-AE7F-8440-9EED-EF84FF4592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64000" y="4248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xmlns="" id="{B44F3075-1268-3149-8558-806570C040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64000" y="4248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1F7DFF1-14D1-44F2-B08E-2F04180A1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642F5AC1-E0FD-4B31-81C0-24F5C178D8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00" y="1093204"/>
            <a:ext cx="448860" cy="3694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A3BAE26-7B91-4F12-B727-51F23D4F2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0" y="1091842"/>
            <a:ext cx="448860" cy="3694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F85C2F69-8688-44AC-97A2-3FA3E10F5B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00" y="3757282"/>
            <a:ext cx="448860" cy="3694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212AC18-3313-41AE-9F9E-EFF393D9FA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0" y="3752964"/>
            <a:ext cx="448860" cy="3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2808000" cy="7560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xmlns="" id="{F8F4A160-F6D0-C34F-8F93-27902F8647B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231000" y="0"/>
            <a:ext cx="2808000" cy="7560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0000"/>
            <a:ext cx="3384000" cy="1584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rgbClr val="81C29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80000" y="3240000"/>
            <a:ext cx="3384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/>
              <a:t>Intertitre &amp; chapo</a:t>
            </a:r>
          </a:p>
          <a:p>
            <a:pPr lvl="1"/>
            <a:r>
              <a:rPr lang="fr-FR"/>
              <a:t>Texte normal</a:t>
            </a:r>
          </a:p>
          <a:p>
            <a:pPr lvl="2"/>
            <a:r>
              <a:rPr lang="fr-FR"/>
              <a:t>Texte à puce 1 </a:t>
            </a:r>
          </a:p>
          <a:p>
            <a:pPr lvl="3"/>
            <a:r>
              <a:rPr lang="fr-FR"/>
              <a:t>Texte à puce 2</a:t>
            </a:r>
          </a:p>
          <a:p>
            <a:pPr lvl="4"/>
            <a:r>
              <a:rPr lang="fr-FR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6480000" y="6662880"/>
            <a:ext cx="3384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2C90B28-6977-4C55-9749-425095891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xmlns="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789EEB5-B2D1-43C7-93C1-6513AD107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70" y="5188869"/>
            <a:ext cx="1682930" cy="1707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61036E7-FF25-4606-AB91-DB07A1EA65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4" y="6517100"/>
            <a:ext cx="1065349" cy="3791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8E4E81E-B7AE-4D07-9506-C99B39F7FC8B}"/>
              </a:ext>
            </a:extLst>
          </p:cNvPr>
          <p:cNvSpPr txBox="1"/>
          <p:nvPr userDrawn="1"/>
        </p:nvSpPr>
        <p:spPr>
          <a:xfrm>
            <a:off x="984725" y="6225848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#agriculture84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396DD71-5B1A-4195-8644-6F929189B90F}"/>
              </a:ext>
            </a:extLst>
          </p:cNvPr>
          <p:cNvSpPr txBox="1"/>
          <p:nvPr userDrawn="1"/>
        </p:nvSpPr>
        <p:spPr>
          <a:xfrm>
            <a:off x="984725" y="5964796"/>
            <a:ext cx="245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chambre-agriculture84.fr</a:t>
            </a:r>
          </a:p>
        </p:txBody>
      </p:sp>
    </p:spTree>
    <p:extLst>
      <p:ext uri="{BB962C8B-B14F-4D97-AF65-F5344CB8AC3E}">
        <p14:creationId xmlns:p14="http://schemas.microsoft.com/office/powerpoint/2010/main" val="173749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xmlns="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3384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453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2" name="@Image">
            <a:extLst>
              <a:ext uri="{FF2B5EF4-FFF2-40B4-BE49-F238E27FC236}">
                <a16:creationId xmlns:a16="http://schemas.microsoft.com/office/drawing/2014/main" xmlns="" id="{1E31E531-E6B3-4341-9175-546C3C2DF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5000" y="315000"/>
            <a:ext cx="10062000" cy="2799000"/>
          </a:xfrm>
          <a:solidFill>
            <a:srgbClr val="81C29E"/>
          </a:solidFill>
        </p:spPr>
        <p:txBody>
          <a:bodyPr>
            <a:normAutofit/>
          </a:bodyPr>
          <a:lstStyle>
            <a:lvl1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/>
              <a:t>IMAGE DE TÊTE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A7A8094-3910-47ED-B9C9-A42EA69B2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70" y="5188869"/>
            <a:ext cx="1682930" cy="1707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5CDD90A-54F3-4493-B434-90F366C6D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4" y="6517100"/>
            <a:ext cx="1065349" cy="3791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1D82369-5C60-4F97-A95A-64EEB9C000A1}"/>
              </a:ext>
            </a:extLst>
          </p:cNvPr>
          <p:cNvSpPr txBox="1"/>
          <p:nvPr userDrawn="1"/>
        </p:nvSpPr>
        <p:spPr>
          <a:xfrm>
            <a:off x="984725" y="6225848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#agriculture84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0FC292D-CB85-49D0-A14C-6B042E5A2D80}"/>
              </a:ext>
            </a:extLst>
          </p:cNvPr>
          <p:cNvSpPr txBox="1"/>
          <p:nvPr userDrawn="1"/>
        </p:nvSpPr>
        <p:spPr>
          <a:xfrm>
            <a:off x="984725" y="5964796"/>
            <a:ext cx="245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chambre-agriculture84.fr</a:t>
            </a:r>
          </a:p>
        </p:txBody>
      </p:sp>
    </p:spTree>
    <p:extLst>
      <p:ext uri="{BB962C8B-B14F-4D97-AF65-F5344CB8AC3E}">
        <p14:creationId xmlns:p14="http://schemas.microsoft.com/office/powerpoint/2010/main" val="425703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xmlns="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@Image">
            <a:extLst>
              <a:ext uri="{FF2B5EF4-FFF2-40B4-BE49-F238E27FC236}">
                <a16:creationId xmlns:a16="http://schemas.microsoft.com/office/drawing/2014/main" xmlns="" id="{633E1EC5-1E01-9A4C-B7EE-E79F5F61DAD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15000" y="315000"/>
            <a:ext cx="10058400" cy="4889500"/>
          </a:xfrm>
        </p:spPr>
        <p:txBody>
          <a:bodyPr>
            <a:normAutofit/>
          </a:bodyPr>
          <a:lstStyle>
            <a:lvl1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/>
              <a:t>IMADE DE TÊTE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3384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453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B223D56-FC4B-44B3-B833-91AB4BE3F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70" y="5188869"/>
            <a:ext cx="1682930" cy="17073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585ABB6-95AE-4ECA-BCF8-799B1DDEBC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4" y="6517100"/>
            <a:ext cx="1065349" cy="37910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7496D97-63AE-4762-A9E1-7E5B183247A4}"/>
              </a:ext>
            </a:extLst>
          </p:cNvPr>
          <p:cNvSpPr txBox="1"/>
          <p:nvPr userDrawn="1"/>
        </p:nvSpPr>
        <p:spPr>
          <a:xfrm>
            <a:off x="984725" y="6225848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#agriculture84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6DDB38D-E6C8-4909-9B41-F3A5C723E4CC}"/>
              </a:ext>
            </a:extLst>
          </p:cNvPr>
          <p:cNvSpPr txBox="1"/>
          <p:nvPr userDrawn="1"/>
        </p:nvSpPr>
        <p:spPr>
          <a:xfrm>
            <a:off x="984725" y="5964796"/>
            <a:ext cx="245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chambre-agriculture84.fr</a:t>
            </a:r>
          </a:p>
        </p:txBody>
      </p:sp>
    </p:spTree>
    <p:extLst>
      <p:ext uri="{BB962C8B-B14F-4D97-AF65-F5344CB8AC3E}">
        <p14:creationId xmlns:p14="http://schemas.microsoft.com/office/powerpoint/2010/main" val="190066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xmlns="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142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27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A14E683-4E62-934B-9BB7-81A87F97E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50" y="642175"/>
            <a:ext cx="304800" cy="304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0D9FCB7-899A-4DF3-8E57-003AA5691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70" y="5188869"/>
            <a:ext cx="1682930" cy="17073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6E22633-2B88-4F1E-81F8-4531FA45B5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4" y="6517100"/>
            <a:ext cx="1065349" cy="37910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654B9AC-CBEF-4EB5-99EB-D7D7BDF808BD}"/>
              </a:ext>
            </a:extLst>
          </p:cNvPr>
          <p:cNvSpPr txBox="1"/>
          <p:nvPr userDrawn="1"/>
        </p:nvSpPr>
        <p:spPr>
          <a:xfrm>
            <a:off x="984725" y="6225848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#agriculture84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62AEA98-4507-4D0F-A489-FDF375DC75B2}"/>
              </a:ext>
            </a:extLst>
          </p:cNvPr>
          <p:cNvSpPr txBox="1"/>
          <p:nvPr userDrawn="1"/>
        </p:nvSpPr>
        <p:spPr>
          <a:xfrm>
            <a:off x="984725" y="5964796"/>
            <a:ext cx="245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chambre-agriculture84.fr</a:t>
            </a:r>
          </a:p>
        </p:txBody>
      </p:sp>
    </p:spTree>
    <p:extLst>
      <p:ext uri="{BB962C8B-B14F-4D97-AF65-F5344CB8AC3E}">
        <p14:creationId xmlns:p14="http://schemas.microsoft.com/office/powerpoint/2010/main" val="54710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_1">
            <a:extLst>
              <a:ext uri="{FF2B5EF4-FFF2-40B4-BE49-F238E27FC236}">
                <a16:creationId xmlns:a16="http://schemas.microsoft.com/office/drawing/2014/main" xmlns="" id="{25646E19-410E-44C7-9929-4E6F4985098F}"/>
              </a:ext>
            </a:extLst>
          </p:cNvPr>
          <p:cNvSpPr>
            <a:spLocks/>
          </p:cNvSpPr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19E">
              <a:alpha val="16078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C650A75-D308-4E62-8356-F0548DF52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8000" y="952723"/>
            <a:ext cx="6223000" cy="5121873"/>
          </a:xfrm>
          <a:prstGeom prst="rect">
            <a:avLst/>
          </a:prstGeom>
        </p:spPr>
      </p:pic>
      <p:sp>
        <p:nvSpPr>
          <p:cNvPr id="16" name="@Body">
            <a:extLst>
              <a:ext uri="{FF2B5EF4-FFF2-40B4-BE49-F238E27FC236}">
                <a16:creationId xmlns:a16="http://schemas.microsoft.com/office/drawing/2014/main" xmlns="" id="{A94E9AF6-3254-E946-9B65-0F96F3901E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2000" y="1512000"/>
            <a:ext cx="2520000" cy="36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spc="0">
                <a:solidFill>
                  <a:schemeClr val="dk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rgbClr val="81C29E"/>
                </a:solidFill>
              </a:defRPr>
            </a:lvl1pPr>
          </a:lstStyle>
          <a:p>
            <a:r>
              <a:rPr lang="fr-FR" dirty="0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rgbClr val="81C29E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B2B817A-D325-294C-9E2A-E56875E7D9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0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rgbClr val="81C29E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P00	Deuxième Niveau</a:t>
            </a:r>
          </a:p>
          <a:p>
            <a:pPr lvl="2"/>
            <a:r>
              <a:rPr lang="fr-FR" dirty="0"/>
              <a:t>P00	Troisième niveau</a:t>
            </a:r>
          </a:p>
          <a:p>
            <a:pPr lvl="3"/>
            <a:r>
              <a:rPr lang="fr-FR" dirty="0"/>
              <a:t>P00	Quatrième niveau</a:t>
            </a:r>
          </a:p>
          <a:p>
            <a:pPr lvl="4"/>
            <a:r>
              <a:rPr lang="fr-FR" dirty="0"/>
              <a:t>P00	Cinquième niveau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xmlns="" id="{6F1BC25B-7CC7-A14B-BC40-756EC2A1C0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48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rgbClr val="81C29E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P00	Deuxième Niveau</a:t>
            </a:r>
          </a:p>
          <a:p>
            <a:pPr lvl="2"/>
            <a:r>
              <a:rPr lang="fr-FR" dirty="0"/>
              <a:t>P00	Troisième niveau</a:t>
            </a:r>
          </a:p>
          <a:p>
            <a:pPr lvl="3"/>
            <a:r>
              <a:rPr lang="fr-FR" dirty="0"/>
              <a:t>P00	Quatrième niveau</a:t>
            </a:r>
          </a:p>
          <a:p>
            <a:pPr lvl="4"/>
            <a:r>
              <a:rPr lang="fr-FR" dirty="0"/>
              <a:t>P00	Cinquième niveau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xmlns="" id="{1FF31641-E6D4-6640-B15A-D06265AC77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196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rgbClr val="81C29E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P00	Deuxième Niveau</a:t>
            </a:r>
          </a:p>
          <a:p>
            <a:pPr lvl="2"/>
            <a:r>
              <a:rPr lang="fr-FR" dirty="0"/>
              <a:t>P00	Troisième niveau</a:t>
            </a:r>
          </a:p>
          <a:p>
            <a:pPr lvl="3"/>
            <a:r>
              <a:rPr lang="fr-FR" dirty="0"/>
              <a:t>P00	Quatrième niveau</a:t>
            </a:r>
          </a:p>
          <a:p>
            <a:pPr lvl="4"/>
            <a:r>
              <a:rPr lang="fr-FR" dirty="0"/>
              <a:t>P00	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5EF4028-F9B8-451D-B4D2-2CCE17A201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A097C69-40FE-4318-8BE1-D5257ACA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00" y="1301717"/>
            <a:ext cx="736600" cy="6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314999"/>
            <a:ext cx="10062000" cy="6336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904A0A1-17EB-EA4D-BC64-37A8027E4E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86000" y="1086074"/>
            <a:ext cx="6362845" cy="5387850"/>
          </a:xfrm>
        </p:spPr>
        <p:txBody>
          <a:bodyPr/>
          <a:lstStyle>
            <a:lvl1pPr>
              <a:defRPr sz="1200" cap="all" normalizeH="0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2964960"/>
            <a:ext cx="5040000" cy="1080000"/>
          </a:xfrm>
        </p:spPr>
        <p:txBody>
          <a:bodyPr vert="horz" wrap="square" lIns="0" tIns="0" rIns="0" bIns="0" anchor="b">
            <a:noAutofit/>
          </a:bodyPr>
          <a:lstStyle>
            <a:lvl1pPr algn="r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66EBDB7-200E-AB41-8A1F-F95D6AC95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00" y="4392000"/>
            <a:ext cx="4320000" cy="72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r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FB37125-36B9-45E7-AD4A-6178FCE74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_3">
            <a:extLst>
              <a:ext uri="{FF2B5EF4-FFF2-40B4-BE49-F238E27FC236}">
                <a16:creationId xmlns:a16="http://schemas.microsoft.com/office/drawing/2014/main" xmlns="" id="{27D42121-77D0-1A45-B9E5-FBA2CA15E20B}"/>
              </a:ext>
            </a:extLst>
          </p:cNvPr>
          <p:cNvSpPr/>
          <p:nvPr userDrawn="1"/>
        </p:nvSpPr>
        <p:spPr>
          <a:xfrm>
            <a:off x="315000" y="315000"/>
            <a:ext cx="10062000" cy="6347837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315000"/>
            <a:ext cx="10062000" cy="2799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904A0A1-17EB-EA4D-BC64-37A8027E4E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8905" y="1552358"/>
            <a:ext cx="5547095" cy="4697100"/>
          </a:xfrm>
        </p:spPr>
        <p:txBody>
          <a:bodyPr/>
          <a:lstStyle>
            <a:lvl1pPr>
              <a:defRPr sz="1200" cap="all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48000"/>
            <a:ext cx="504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66EBDB7-200E-AB41-8A1F-F95D6AC95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4680000"/>
            <a:ext cx="504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xmlns="" id="{A42678D4-7D1E-AC49-B16E-A721D48512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0000" y="720000"/>
            <a:ext cx="315000" cy="315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1000" baseline="0"/>
            </a:lvl1pPr>
          </a:lstStyle>
          <a:p>
            <a:r>
              <a:rPr lang="fr-FR"/>
              <a:t>logo</a:t>
            </a:r>
          </a:p>
        </p:txBody>
      </p:sp>
      <p:sp>
        <p:nvSpPr>
          <p:cNvPr id="17" name="@Body">
            <a:extLst>
              <a:ext uri="{FF2B5EF4-FFF2-40B4-BE49-F238E27FC236}">
                <a16:creationId xmlns:a16="http://schemas.microsoft.com/office/drawing/2014/main" xmlns="" id="{6E26D879-DBE5-9943-B538-13B22234E5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080000"/>
            <a:ext cx="1440000" cy="252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1400" b="1" i="0" spc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 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02685D7-C617-434D-A9EA-5008B7B8D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79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3816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280" y="6772680"/>
            <a:ext cx="558624" cy="571320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1944000"/>
            <a:ext cx="5400000" cy="108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dk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00" y="3240000"/>
            <a:ext cx="5400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/>
              <a:t>Intertitre &amp; chapo</a:t>
            </a:r>
          </a:p>
          <a:p>
            <a:pPr lvl="1"/>
            <a:r>
              <a:rPr lang="fr-FR"/>
              <a:t>Texte normal</a:t>
            </a:r>
          </a:p>
          <a:p>
            <a:pPr lvl="2"/>
            <a:r>
              <a:rPr lang="fr-FR"/>
              <a:t>Texte à puce 1 </a:t>
            </a:r>
          </a:p>
          <a:p>
            <a:pPr lvl="3"/>
            <a:r>
              <a:rPr lang="fr-FR"/>
              <a:t>Texte à puce 2</a:t>
            </a:r>
          </a:p>
          <a:p>
            <a:pPr lvl="4"/>
            <a:r>
              <a:rPr lang="fr-FR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4464000" y="666288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AC7D0F2-CCBA-45FF-8170-59E3D21DC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00" y="344850"/>
            <a:ext cx="736600" cy="6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1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xmlns="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@Image">
            <a:extLst>
              <a:ext uri="{FF2B5EF4-FFF2-40B4-BE49-F238E27FC236}">
                <a16:creationId xmlns:a16="http://schemas.microsoft.com/office/drawing/2014/main" xmlns="" id="{633E1EC5-1E01-9A4C-B7EE-E79F5F61DAD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15000" y="315000"/>
            <a:ext cx="10058400" cy="4889500"/>
          </a:xfrm>
        </p:spPr>
        <p:txBody>
          <a:bodyPr>
            <a:normAutofit/>
          </a:bodyPr>
          <a:lstStyle>
            <a:lvl1pPr marL="0" indent="0" algn="l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/>
              <a:t>IMADE DE TÊTE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3384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453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B223D56-FC4B-44B3-B833-91AB4BE3F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70" y="5188869"/>
            <a:ext cx="1682930" cy="17073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585ABB6-95AE-4ECA-BCF8-799B1DDEBC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4" y="6517100"/>
            <a:ext cx="1065349" cy="37910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7496D97-63AE-4762-A9E1-7E5B183247A4}"/>
              </a:ext>
            </a:extLst>
          </p:cNvPr>
          <p:cNvSpPr txBox="1"/>
          <p:nvPr userDrawn="1"/>
        </p:nvSpPr>
        <p:spPr>
          <a:xfrm>
            <a:off x="984725" y="6225848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#agriculture84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6DDB38D-E6C8-4909-9B41-F3A5C723E4CC}"/>
              </a:ext>
            </a:extLst>
          </p:cNvPr>
          <p:cNvSpPr txBox="1"/>
          <p:nvPr userDrawn="1"/>
        </p:nvSpPr>
        <p:spPr>
          <a:xfrm>
            <a:off x="984725" y="5964796"/>
            <a:ext cx="245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chambre-agriculture84.fr</a:t>
            </a:r>
          </a:p>
        </p:txBody>
      </p:sp>
    </p:spTree>
    <p:extLst>
      <p:ext uri="{BB962C8B-B14F-4D97-AF65-F5344CB8AC3E}">
        <p14:creationId xmlns:p14="http://schemas.microsoft.com/office/powerpoint/2010/main" val="2125931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61000" y="0"/>
            <a:ext cx="3816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 dirty="0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rgbClr val="81C29E"/>
                </a:solidFill>
              </a:defRPr>
            </a:lvl1pPr>
          </a:lstStyle>
          <a:p>
            <a:r>
              <a:rPr lang="fr-FR" dirty="0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rgbClr val="81C29E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944000"/>
            <a:ext cx="5400000" cy="108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00" y="3240000"/>
            <a:ext cx="5400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 dirty="0"/>
              <a:t>Intertitre &amp; </a:t>
            </a:r>
            <a:r>
              <a:rPr lang="fr-FR" dirty="0" err="1"/>
              <a:t>chapo</a:t>
            </a:r>
            <a:endParaRPr lang="fr-FR" dirty="0"/>
          </a:p>
          <a:p>
            <a:pPr lvl="1"/>
            <a:r>
              <a:rPr lang="fr-FR" dirty="0"/>
              <a:t>Texte normal</a:t>
            </a:r>
          </a:p>
          <a:p>
            <a:pPr lvl="2"/>
            <a:r>
              <a:rPr lang="fr-FR" dirty="0"/>
              <a:t>Texte à puce 1 </a:t>
            </a:r>
          </a:p>
          <a:p>
            <a:pPr lvl="3"/>
            <a:r>
              <a:rPr lang="fr-FR" dirty="0"/>
              <a:t>Texte à puce 2</a:t>
            </a:r>
          </a:p>
          <a:p>
            <a:pPr lvl="4"/>
            <a:r>
              <a:rPr lang="fr-FR" dirty="0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630000" y="669600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5C0B495-457D-4F91-A26E-8B04437337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861F8CD-723B-4881-AF59-5C581DA1A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00" y="1081651"/>
            <a:ext cx="736600" cy="6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0692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6" name="@Image">
            <a:extLst>
              <a:ext uri="{FF2B5EF4-FFF2-40B4-BE49-F238E27FC236}">
                <a16:creationId xmlns:a16="http://schemas.microsoft.com/office/drawing/2014/main" xmlns="" id="{333F5BE5-3DF3-8148-847E-93C38E735BE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16000" y="1152000"/>
            <a:ext cx="5755417" cy="4873500"/>
          </a:xfrm>
        </p:spPr>
        <p:txBody>
          <a:bodyPr>
            <a:normAutofit/>
          </a:bodyPr>
          <a:lstStyle>
            <a:lvl1pPr marL="0" indent="0" algn="ctr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040000" cy="5760000"/>
          </a:xfrm>
        </p:spPr>
        <p:txBody>
          <a:bodyPr vert="horz" wrap="square" lIns="0" tIns="0" rIns="0" bIns="0" anchor="ctr">
            <a:noAutofit/>
          </a:bodyPr>
          <a:lstStyle>
            <a:lvl1pPr algn="l">
              <a:lnSpc>
                <a:spcPct val="88889"/>
              </a:lnSpc>
              <a:defRPr sz="3000" b="0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CC8CEDF-EEC7-429B-8156-30FBEA458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7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OUS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3816000" cy="7560000"/>
          </a:xfrm>
        </p:spPr>
        <p:txBody>
          <a:bodyPr/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4464000" y="666288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BAE754E-D803-4649-8C26-F99E8C335C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00" y="1584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xmlns="" id="{1295E5B7-48C9-F049-B3BD-1C6EE534FB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64000" y="1584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xmlns="" id="{E68951AB-AE7F-8440-9EED-EF84FF4592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64000" y="4248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xmlns="" id="{B44F3075-1268-3149-8558-806570C040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64000" y="4248000"/>
            <a:ext cx="2520000" cy="180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1600"/>
              </a:spcAft>
              <a:defRPr sz="1600" b="1" baseline="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fr-FR"/>
              <a:t>Soustitre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1F7DFF1-14D1-44F2-B08E-2F04180A1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642F5AC1-E0FD-4B31-81C0-24F5C178D8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00" y="1093204"/>
            <a:ext cx="448860" cy="3694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A3BAE26-7B91-4F12-B727-51F23D4F2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0" y="1091842"/>
            <a:ext cx="448860" cy="3694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F85C2F69-8688-44AC-97A2-3FA3E10F5B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00" y="3757282"/>
            <a:ext cx="448860" cy="3694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212AC18-3313-41AE-9F9E-EFF393D9FA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0" y="3752964"/>
            <a:ext cx="448860" cy="3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84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2808000" cy="7560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xmlns="" id="{F8F4A160-F6D0-C34F-8F93-27902F8647B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231000" y="0"/>
            <a:ext cx="2808000" cy="7560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0000"/>
            <a:ext cx="3384000" cy="1584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rgbClr val="81C29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80000" y="3240000"/>
            <a:ext cx="3384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/>
              <a:t>Intertitre &amp; chapo</a:t>
            </a:r>
          </a:p>
          <a:p>
            <a:pPr lvl="1"/>
            <a:r>
              <a:rPr lang="fr-FR"/>
              <a:t>Texte normal</a:t>
            </a:r>
          </a:p>
          <a:p>
            <a:pPr lvl="2"/>
            <a:r>
              <a:rPr lang="fr-FR"/>
              <a:t>Texte à puce 1 </a:t>
            </a:r>
          </a:p>
          <a:p>
            <a:pPr lvl="3"/>
            <a:r>
              <a:rPr lang="fr-FR"/>
              <a:t>Texte à puce 2</a:t>
            </a:r>
          </a:p>
          <a:p>
            <a:pPr lvl="4"/>
            <a:r>
              <a:rPr lang="fr-FR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6480000" y="6662880"/>
            <a:ext cx="3384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2C90B28-6977-4C55-9749-425095891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xmlns="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789EEB5-B2D1-43C7-93C1-6513AD107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70" y="5188869"/>
            <a:ext cx="1682930" cy="1707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61036E7-FF25-4606-AB91-DB07A1EA65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4" y="6517100"/>
            <a:ext cx="1065349" cy="3791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8E4E81E-B7AE-4D07-9506-C99B39F7FC8B}"/>
              </a:ext>
            </a:extLst>
          </p:cNvPr>
          <p:cNvSpPr txBox="1"/>
          <p:nvPr userDrawn="1"/>
        </p:nvSpPr>
        <p:spPr>
          <a:xfrm>
            <a:off x="984725" y="6225848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#agriculture84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396DD71-5B1A-4195-8644-6F929189B90F}"/>
              </a:ext>
            </a:extLst>
          </p:cNvPr>
          <p:cNvSpPr txBox="1"/>
          <p:nvPr userDrawn="1"/>
        </p:nvSpPr>
        <p:spPr>
          <a:xfrm>
            <a:off x="984725" y="5964796"/>
            <a:ext cx="245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chambre-agriculture84.fr</a:t>
            </a:r>
          </a:p>
        </p:txBody>
      </p:sp>
    </p:spTree>
    <p:extLst>
      <p:ext uri="{BB962C8B-B14F-4D97-AF65-F5344CB8AC3E}">
        <p14:creationId xmlns:p14="http://schemas.microsoft.com/office/powerpoint/2010/main" val="195406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_0">
            <a:extLst>
              <a:ext uri="{FF2B5EF4-FFF2-40B4-BE49-F238E27FC236}">
                <a16:creationId xmlns:a16="http://schemas.microsoft.com/office/drawing/2014/main" xmlns="" id="{1E8624AD-52F7-C541-BF38-8D8ECD47C267}"/>
              </a:ext>
            </a:extLst>
          </p:cNvPr>
          <p:cNvSpPr/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142000"/>
            <a:ext cx="720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276000"/>
            <a:ext cx="720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A14E683-4E62-934B-9BB7-81A87F97E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50" y="642175"/>
            <a:ext cx="304800" cy="304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0D9FCB7-899A-4DF3-8E57-003AA5691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70" y="5188869"/>
            <a:ext cx="1682930" cy="17073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6E22633-2B88-4F1E-81F8-4531FA45B5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4" y="6517100"/>
            <a:ext cx="1065349" cy="37910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654B9AC-CBEF-4EB5-99EB-D7D7BDF808BD}"/>
              </a:ext>
            </a:extLst>
          </p:cNvPr>
          <p:cNvSpPr txBox="1"/>
          <p:nvPr userDrawn="1"/>
        </p:nvSpPr>
        <p:spPr>
          <a:xfrm>
            <a:off x="984725" y="6225848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#agriculture84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62AEA98-4507-4D0F-A489-FDF375DC75B2}"/>
              </a:ext>
            </a:extLst>
          </p:cNvPr>
          <p:cNvSpPr txBox="1"/>
          <p:nvPr userDrawn="1"/>
        </p:nvSpPr>
        <p:spPr>
          <a:xfrm>
            <a:off x="984725" y="5964796"/>
            <a:ext cx="245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chambre-agriculture84.fr</a:t>
            </a:r>
          </a:p>
        </p:txBody>
      </p:sp>
    </p:spTree>
    <p:extLst>
      <p:ext uri="{BB962C8B-B14F-4D97-AF65-F5344CB8AC3E}">
        <p14:creationId xmlns:p14="http://schemas.microsoft.com/office/powerpoint/2010/main" val="5563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_1">
            <a:extLst>
              <a:ext uri="{FF2B5EF4-FFF2-40B4-BE49-F238E27FC236}">
                <a16:creationId xmlns:a16="http://schemas.microsoft.com/office/drawing/2014/main" xmlns="" id="{25646E19-410E-44C7-9929-4E6F4985098F}"/>
              </a:ext>
            </a:extLst>
          </p:cNvPr>
          <p:cNvSpPr>
            <a:spLocks/>
          </p:cNvSpPr>
          <p:nvPr userDrawn="1"/>
        </p:nvSpPr>
        <p:spPr>
          <a:xfrm>
            <a:off x="315000" y="315000"/>
            <a:ext cx="10062000" cy="6930000"/>
          </a:xfrm>
          <a:prstGeom prst="rect">
            <a:avLst/>
          </a:prstGeom>
          <a:solidFill>
            <a:srgbClr val="81C19E">
              <a:alpha val="16078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C650A75-D308-4E62-8356-F0548DF52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8000" y="952723"/>
            <a:ext cx="6223000" cy="5121873"/>
          </a:xfrm>
          <a:prstGeom prst="rect">
            <a:avLst/>
          </a:prstGeom>
        </p:spPr>
      </p:pic>
      <p:sp>
        <p:nvSpPr>
          <p:cNvPr id="16" name="@Body">
            <a:extLst>
              <a:ext uri="{FF2B5EF4-FFF2-40B4-BE49-F238E27FC236}">
                <a16:creationId xmlns:a16="http://schemas.microsoft.com/office/drawing/2014/main" xmlns="" id="{A94E9AF6-3254-E946-9B65-0F96F3901E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2000" y="1512000"/>
            <a:ext cx="2520000" cy="36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spc="0">
                <a:solidFill>
                  <a:schemeClr val="dk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rgbClr val="81C29E"/>
                </a:solidFill>
              </a:defRPr>
            </a:lvl1pPr>
          </a:lstStyle>
          <a:p>
            <a:r>
              <a:rPr lang="fr-FR" dirty="0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rgbClr val="81C29E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B2B817A-D325-294C-9E2A-E56875E7D9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0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rgbClr val="81C29E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P00	Deuxième Niveau</a:t>
            </a:r>
          </a:p>
          <a:p>
            <a:pPr lvl="2"/>
            <a:r>
              <a:rPr lang="fr-FR" dirty="0"/>
              <a:t>P00	Troisième niveau</a:t>
            </a:r>
          </a:p>
          <a:p>
            <a:pPr lvl="3"/>
            <a:r>
              <a:rPr lang="fr-FR" dirty="0"/>
              <a:t>P00	Quatrième niveau</a:t>
            </a:r>
          </a:p>
          <a:p>
            <a:pPr lvl="4"/>
            <a:r>
              <a:rPr lang="fr-FR" dirty="0"/>
              <a:t>P00	Cinquième niveau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xmlns="" id="{6F1BC25B-7CC7-A14B-BC40-756EC2A1C0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48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rgbClr val="81C29E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P00	Deuxième Niveau</a:t>
            </a:r>
          </a:p>
          <a:p>
            <a:pPr lvl="2"/>
            <a:r>
              <a:rPr lang="fr-FR" dirty="0"/>
              <a:t>P00	Troisième niveau</a:t>
            </a:r>
          </a:p>
          <a:p>
            <a:pPr lvl="3"/>
            <a:r>
              <a:rPr lang="fr-FR" dirty="0"/>
              <a:t>P00	Quatrième niveau</a:t>
            </a:r>
          </a:p>
          <a:p>
            <a:pPr lvl="4"/>
            <a:r>
              <a:rPr lang="fr-FR" dirty="0"/>
              <a:t>P00	Cinquième niveau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xmlns="" id="{1FF31641-E6D4-6640-B15A-D06265AC77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19600" y="2550219"/>
            <a:ext cx="3042400" cy="3600000"/>
          </a:xfrm>
        </p:spPr>
        <p:txBody>
          <a:bodyPr vert="horz" wrap="square" lIns="0" tIns="0" rIns="0" bIns="0" anchor="t">
            <a:noAutofit/>
          </a:bodyPr>
          <a:lstStyle>
            <a:lvl1pPr>
              <a:spcAft>
                <a:spcPts val="1200"/>
              </a:spcAft>
              <a:defRPr lang="fr-FR" sz="1200" b="1" i="0" kern="1200" spc="0">
                <a:solidFill>
                  <a:srgbClr val="81C29E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tabLst>
                <a:tab pos="432000" algn="l"/>
              </a:tabLst>
              <a:defRPr sz="1200"/>
            </a:lvl2pPr>
            <a:lvl3pPr>
              <a:spcAft>
                <a:spcPts val="1200"/>
              </a:spcAft>
              <a:tabLst>
                <a:tab pos="432000" algn="l"/>
              </a:tabLst>
              <a:defRPr sz="1200"/>
            </a:lvl3pPr>
            <a:lvl4pPr>
              <a:spcAft>
                <a:spcPts val="1200"/>
              </a:spcAft>
              <a:tabLst>
                <a:tab pos="432000" algn="l"/>
              </a:tabLst>
              <a:defRPr sz="1200"/>
            </a:lvl4pPr>
            <a:lvl5pPr>
              <a:spcAft>
                <a:spcPts val="1200"/>
              </a:spcAft>
              <a:tabLst>
                <a:tab pos="432000" algn="l"/>
              </a:tabLst>
              <a:defRPr sz="1200"/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P00	Deuxième Niveau</a:t>
            </a:r>
          </a:p>
          <a:p>
            <a:pPr lvl="2"/>
            <a:r>
              <a:rPr lang="fr-FR" dirty="0"/>
              <a:t>P00	Troisième niveau</a:t>
            </a:r>
          </a:p>
          <a:p>
            <a:pPr lvl="3"/>
            <a:r>
              <a:rPr lang="fr-FR" dirty="0"/>
              <a:t>P00	Quatrième niveau</a:t>
            </a:r>
          </a:p>
          <a:p>
            <a:pPr lvl="4"/>
            <a:r>
              <a:rPr lang="fr-FR" dirty="0"/>
              <a:t>P00	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5EF4028-F9B8-451D-B4D2-2CCE17A201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A097C69-40FE-4318-8BE1-D5257ACA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00" y="1301717"/>
            <a:ext cx="736600" cy="6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314999"/>
            <a:ext cx="10062000" cy="6336000"/>
          </a:xfrm>
        </p:spPr>
        <p:txBody>
          <a:bodyPr>
            <a:normAutofit/>
          </a:bodyPr>
          <a:lstStyle>
            <a:lvl1pPr>
              <a:defRPr sz="1200" cap="all" normalizeH="0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904A0A1-17EB-EA4D-BC64-37A8027E4E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86000" y="1086074"/>
            <a:ext cx="6362845" cy="5387850"/>
          </a:xfrm>
        </p:spPr>
        <p:txBody>
          <a:bodyPr/>
          <a:lstStyle>
            <a:lvl1pPr>
              <a:defRPr sz="1200" cap="all" normalizeH="0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2964960"/>
            <a:ext cx="5040000" cy="1080000"/>
          </a:xfrm>
        </p:spPr>
        <p:txBody>
          <a:bodyPr vert="horz" wrap="square" lIns="0" tIns="0" rIns="0" bIns="0" anchor="b">
            <a:noAutofit/>
          </a:bodyPr>
          <a:lstStyle>
            <a:lvl1pPr algn="r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66EBDB7-200E-AB41-8A1F-F95D6AC95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00" y="4392000"/>
            <a:ext cx="4320000" cy="72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r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FB37125-36B9-45E7-AD4A-6178FCE74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_3">
            <a:extLst>
              <a:ext uri="{FF2B5EF4-FFF2-40B4-BE49-F238E27FC236}">
                <a16:creationId xmlns:a16="http://schemas.microsoft.com/office/drawing/2014/main" xmlns="" id="{27D42121-77D0-1A45-B9E5-FBA2CA15E20B}"/>
              </a:ext>
            </a:extLst>
          </p:cNvPr>
          <p:cNvSpPr/>
          <p:nvPr userDrawn="1"/>
        </p:nvSpPr>
        <p:spPr>
          <a:xfrm>
            <a:off x="315000" y="315000"/>
            <a:ext cx="10062000" cy="6347837"/>
          </a:xfrm>
          <a:prstGeom prst="rect">
            <a:avLst/>
          </a:prstGeom>
          <a:solidFill>
            <a:srgbClr val="81C29E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315000"/>
            <a:ext cx="10062000" cy="2799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904A0A1-17EB-EA4D-BC64-37A8027E4E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8905" y="1552358"/>
            <a:ext cx="5547095" cy="4697100"/>
          </a:xfrm>
        </p:spPr>
        <p:txBody>
          <a:bodyPr/>
          <a:lstStyle>
            <a:lvl1pPr>
              <a:defRPr sz="1200" cap="all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48000"/>
            <a:ext cx="5040000" cy="108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66EBDB7-200E-AB41-8A1F-F95D6AC95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4680000"/>
            <a:ext cx="5040000" cy="108000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4167"/>
              </a:lnSpc>
              <a:buNone/>
              <a:defRPr sz="1600" b="0" i="0" spc="0">
                <a:solidFill>
                  <a:schemeClr val="bg1"/>
                </a:solidFill>
              </a:defRPr>
            </a:lvl1pPr>
            <a:lvl2pPr marL="400806" indent="0" algn="ctr">
              <a:buNone/>
              <a:defRPr sz="1753"/>
            </a:lvl2pPr>
            <a:lvl3pPr marL="801612" indent="0" algn="ctr">
              <a:buNone/>
              <a:defRPr sz="1578"/>
            </a:lvl3pPr>
            <a:lvl4pPr marL="1202418" indent="0" algn="ctr">
              <a:buNone/>
              <a:defRPr sz="1403"/>
            </a:lvl4pPr>
            <a:lvl5pPr marL="1603223" indent="0" algn="ctr">
              <a:buNone/>
              <a:defRPr sz="1403"/>
            </a:lvl5pPr>
            <a:lvl6pPr marL="2004029" indent="0" algn="ctr">
              <a:buNone/>
              <a:defRPr sz="1403"/>
            </a:lvl6pPr>
            <a:lvl7pPr marL="2404834" indent="0" algn="ctr">
              <a:buNone/>
              <a:defRPr sz="1403"/>
            </a:lvl7pPr>
            <a:lvl8pPr marL="2805641" indent="0" algn="ctr">
              <a:buNone/>
              <a:defRPr sz="1403"/>
            </a:lvl8pPr>
            <a:lvl9pPr marL="3206447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xmlns="" id="{A42678D4-7D1E-AC49-B16E-A721D48512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0000" y="720000"/>
            <a:ext cx="315000" cy="315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1000" baseline="0"/>
            </a:lvl1pPr>
          </a:lstStyle>
          <a:p>
            <a:r>
              <a:rPr lang="fr-FR"/>
              <a:t>logo</a:t>
            </a:r>
          </a:p>
        </p:txBody>
      </p:sp>
      <p:sp>
        <p:nvSpPr>
          <p:cNvPr id="17" name="@Body">
            <a:extLst>
              <a:ext uri="{FF2B5EF4-FFF2-40B4-BE49-F238E27FC236}">
                <a16:creationId xmlns:a16="http://schemas.microsoft.com/office/drawing/2014/main" xmlns="" id="{6E26D879-DBE5-9943-B538-13B22234E5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080000"/>
            <a:ext cx="1440000" cy="252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1400" b="1" i="0" spc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 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02685D7-C617-434D-A9EA-5008B7B8D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5000" y="0"/>
            <a:ext cx="3816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C1D4DA-B8A8-F544-9E3E-CAF39D925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280" y="6772680"/>
            <a:ext cx="558624" cy="571320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1944000"/>
            <a:ext cx="5400000" cy="108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dk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00" y="3240000"/>
            <a:ext cx="5400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/>
              <a:t>Intertitre &amp; chapo</a:t>
            </a:r>
          </a:p>
          <a:p>
            <a:pPr lvl="1"/>
            <a:r>
              <a:rPr lang="fr-FR"/>
              <a:t>Texte normal</a:t>
            </a:r>
          </a:p>
          <a:p>
            <a:pPr lvl="2"/>
            <a:r>
              <a:rPr lang="fr-FR"/>
              <a:t>Texte à puce 1 </a:t>
            </a:r>
          </a:p>
          <a:p>
            <a:pPr lvl="3"/>
            <a:r>
              <a:rPr lang="fr-FR"/>
              <a:t>Texte à puce 2</a:t>
            </a:r>
          </a:p>
          <a:p>
            <a:pPr lvl="4"/>
            <a:r>
              <a:rPr lang="fr-FR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4464000" y="666288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AC7D0F2-CCBA-45FF-8170-59E3D21DC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00" y="1048362"/>
            <a:ext cx="736600" cy="6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4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61000" y="0"/>
            <a:ext cx="3816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 dirty="0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rgbClr val="81C29E"/>
                </a:solidFill>
              </a:defRPr>
            </a:lvl1pPr>
          </a:lstStyle>
          <a:p>
            <a:r>
              <a:rPr lang="fr-FR" dirty="0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rgbClr val="81C29E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944000"/>
            <a:ext cx="5400000" cy="108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3333"/>
              </a:lnSpc>
              <a:defRPr sz="2600" b="1" i="0" cap="all" spc="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4097B419-1533-FA4A-9436-8F30B1AA6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00" y="3240000"/>
            <a:ext cx="5400000" cy="3240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200" b="1" i="0" spc="0">
                <a:solidFill>
                  <a:schemeClr val="dk1"/>
                </a:solidFill>
              </a:defRPr>
            </a:lvl1pPr>
            <a:lvl2pPr algn="l">
              <a:lnSpc>
                <a:spcPct val="100000"/>
              </a:lnSpc>
              <a:defRPr sz="1200" b="0" i="0" spc="0">
                <a:solidFill>
                  <a:schemeClr val="dk1"/>
                </a:solidFill>
              </a:defRPr>
            </a:lvl2pPr>
            <a:lvl3pPr marL="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3pPr>
            <a:lvl4pPr marL="468000" indent="-10800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 spc="0">
                <a:solidFill>
                  <a:schemeClr val="dk1"/>
                </a:solidFill>
              </a:defRPr>
            </a:lvl4pPr>
            <a:lvl5pPr marL="864000" indent="-144000" algn="l">
              <a:lnSpc>
                <a:spcPct val="100000"/>
              </a:lnSpc>
              <a:buFont typeface="Police système Courant"/>
              <a:buChar char="–"/>
              <a:defRPr sz="1200" b="0" i="0" spc="0">
                <a:solidFill>
                  <a:schemeClr val="dk1"/>
                </a:solidFill>
              </a:defRPr>
            </a:lvl5pPr>
          </a:lstStyle>
          <a:p>
            <a:pPr lvl="0"/>
            <a:r>
              <a:rPr lang="fr-FR" dirty="0"/>
              <a:t>Intertitre &amp; </a:t>
            </a:r>
            <a:r>
              <a:rPr lang="fr-FR" dirty="0" err="1"/>
              <a:t>chapo</a:t>
            </a:r>
            <a:endParaRPr lang="fr-FR" dirty="0"/>
          </a:p>
          <a:p>
            <a:pPr lvl="1"/>
            <a:r>
              <a:rPr lang="fr-FR" dirty="0"/>
              <a:t>Texte normal</a:t>
            </a:r>
          </a:p>
          <a:p>
            <a:pPr lvl="2"/>
            <a:r>
              <a:rPr lang="fr-FR" dirty="0"/>
              <a:t>Texte à puce 1 </a:t>
            </a:r>
          </a:p>
          <a:p>
            <a:pPr lvl="3"/>
            <a:r>
              <a:rPr lang="fr-FR" dirty="0"/>
              <a:t>Texte à puce 2</a:t>
            </a:r>
          </a:p>
          <a:p>
            <a:pPr lvl="4"/>
            <a:r>
              <a:rPr lang="fr-FR" dirty="0"/>
              <a:t>Texte à puce 3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71BC145F-DF14-674A-A22B-A3A9BE797E1B}"/>
              </a:ext>
            </a:extLst>
          </p:cNvPr>
          <p:cNvCxnSpPr>
            <a:cxnSpLocks/>
          </p:cNvCxnSpPr>
          <p:nvPr userDrawn="1"/>
        </p:nvCxnSpPr>
        <p:spPr>
          <a:xfrm>
            <a:off x="630000" y="6696000"/>
            <a:ext cx="540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5C0B495-457D-4F91-A26E-8B04437337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861F8CD-723B-4881-AF59-5C581DA1A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00" y="1081651"/>
            <a:ext cx="736600" cy="6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34D984F0-F1A0-0A43-BF90-8EFAC815AC1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0692000" cy="7560000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r>
              <a:rPr lang="fr-FR"/>
              <a:t>Image d’arrière-plan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xmlns="" id="{E6D6EC4D-47D9-2A4D-8F27-035E85EAD44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258000" y="6930000"/>
            <a:ext cx="2160000" cy="288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xmlns="" id="{562E56DB-654D-DB4C-90A3-EE395EA12D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0000" y="6930000"/>
            <a:ext cx="16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xmlns="" id="{60858551-E8EA-D144-A729-BED6E2249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16000" y="3780000"/>
            <a:ext cx="576000" cy="324000"/>
          </a:xfrm>
          <a:solidFill>
            <a:schemeClr val="tx1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27B63F8-E9BD-5549-9E1C-23FE3A0E32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@Body">
            <a:extLst>
              <a:ext uri="{FF2B5EF4-FFF2-40B4-BE49-F238E27FC236}">
                <a16:creationId xmlns:a16="http://schemas.microsoft.com/office/drawing/2014/main" xmlns="" id="{BCE522EC-3022-9A4F-8163-DD645DA122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4000" y="6930000"/>
            <a:ext cx="756000" cy="2880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900" b="1" i="0" spc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sp>
        <p:nvSpPr>
          <p:cNvPr id="16" name="@Image">
            <a:extLst>
              <a:ext uri="{FF2B5EF4-FFF2-40B4-BE49-F238E27FC236}">
                <a16:creationId xmlns:a16="http://schemas.microsoft.com/office/drawing/2014/main" xmlns="" id="{333F5BE5-3DF3-8148-847E-93C38E735BE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16000" y="1152000"/>
            <a:ext cx="5755417" cy="4873500"/>
          </a:xfrm>
        </p:spPr>
        <p:txBody>
          <a:bodyPr>
            <a:normAutofit/>
          </a:bodyPr>
          <a:lstStyle>
            <a:lvl1pPr marL="0" indent="0" algn="ctr" defTabSz="80161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all" baseline="0"/>
            </a:lvl1pPr>
          </a:lstStyle>
          <a:p>
            <a:r>
              <a:rPr lang="fr-FR"/>
              <a:t>NE PAS MODIFIER CETTE IMAGE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3BE37DA-C26F-D14F-81E3-C617C65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040000" cy="5760000"/>
          </a:xfrm>
        </p:spPr>
        <p:txBody>
          <a:bodyPr vert="horz" wrap="square" lIns="0" tIns="0" rIns="0" bIns="0" anchor="ctr">
            <a:noAutofit/>
          </a:bodyPr>
          <a:lstStyle>
            <a:lvl1pPr algn="l">
              <a:lnSpc>
                <a:spcPct val="88889"/>
              </a:lnSpc>
              <a:defRPr sz="3000" b="0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CC8CEDF-EEC7-429B-8156-30FBEA458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214" y="6636434"/>
            <a:ext cx="690786" cy="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5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9644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2" y="7009644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9644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63F8-E9BD-5549-9E1C-23FE3A0E3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9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8" r:id="rId3"/>
    <p:sldLayoutId id="2147483696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/>
  <p:txStyles>
    <p:titleStyle>
      <a:lvl1pPr algn="l" defTabSz="801612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806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612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418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223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029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834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641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447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9644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01/10/2021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2" y="7009644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présentation sur 2 lignes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9644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63F8-E9BD-5549-9E1C-23FE3A0E3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72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/>
  <p:txStyles>
    <p:titleStyle>
      <a:lvl1pPr algn="l" defTabSz="801612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0161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806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612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418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223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029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834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641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447" algn="l" defTabSz="801612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plein air, arbre, plante, chute d’eau&#10;&#10;Description générée automatiquement">
            <a:extLst>
              <a:ext uri="{FF2B5EF4-FFF2-40B4-BE49-F238E27FC236}">
                <a16:creationId xmlns:a16="http://schemas.microsoft.com/office/drawing/2014/main" xmlns="" id="{92AC7CC4-8ECA-6898-2300-0B96C8EAEE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14325"/>
            <a:ext cx="10063163" cy="2800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5FD487-3169-C744-AE81-EE82CF2F0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505" y="4012506"/>
            <a:ext cx="7200000" cy="1080000"/>
          </a:xfrm>
        </p:spPr>
        <p:txBody>
          <a:bodyPr/>
          <a:lstStyle/>
          <a:p>
            <a:r>
              <a:rPr lang="fr-FR" dirty="0"/>
              <a:t>ASA d’Arrosage de </a:t>
            </a:r>
            <a:r>
              <a:rPr lang="fr-FR" dirty="0" err="1"/>
              <a:t>Travaillan</a:t>
            </a:r>
            <a:r>
              <a:rPr lang="fr-FR" dirty="0"/>
              <a:t> et </a:t>
            </a:r>
            <a:r>
              <a:rPr lang="fr-FR" dirty="0" err="1"/>
              <a:t>Camaret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SCHEMA </a:t>
            </a:r>
            <a:r>
              <a:rPr lang="fr-FR" dirty="0" smtClean="0"/>
              <a:t>DIRECTEUR</a:t>
            </a:r>
            <a:endParaRPr lang="fr-FR" dirty="0"/>
          </a:p>
        </p:txBody>
      </p:sp>
      <p:sp>
        <p:nvSpPr>
          <p:cNvPr id="6" name="Espace réservé de la date 17">
            <a:extLst>
              <a:ext uri="{FF2B5EF4-FFF2-40B4-BE49-F238E27FC236}">
                <a16:creationId xmlns:a16="http://schemas.microsoft.com/office/drawing/2014/main" xmlns="" id="{3217A42C-72FD-4B29-B8DB-0E650E5D57C1}"/>
              </a:ext>
            </a:extLst>
          </p:cNvPr>
          <p:cNvSpPr txBox="1">
            <a:spLocks/>
          </p:cNvSpPr>
          <p:nvPr/>
        </p:nvSpPr>
        <p:spPr>
          <a:xfrm>
            <a:off x="998505" y="5444485"/>
            <a:ext cx="3739148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27 mars 2025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F7E9112-1024-44FD-94DD-48AD15CE6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461" y="2557175"/>
            <a:ext cx="1167853" cy="11136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5D069C8-3E1A-43FF-8CDA-9FFE9BF246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533" y="2557175"/>
            <a:ext cx="1148142" cy="11037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81B5D43-7CB6-4242-B397-C5B02EDAD9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894" y="2557175"/>
            <a:ext cx="1093938" cy="10939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E09AC4B-BB39-7D32-093E-42FB4DB6DE46}"/>
              </a:ext>
            </a:extLst>
          </p:cNvPr>
          <p:cNvSpPr txBox="1"/>
          <p:nvPr/>
        </p:nvSpPr>
        <p:spPr>
          <a:xfrm>
            <a:off x="311150" y="314325"/>
            <a:ext cx="10063163" cy="200055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</a:rPr>
              <a:t>Photo prise par Claire BERNARD  - Résurgence du Grozeau à Malaucène (84)  – 13/06/2024</a:t>
            </a:r>
          </a:p>
        </p:txBody>
      </p:sp>
    </p:spTree>
    <p:extLst>
      <p:ext uri="{BB962C8B-B14F-4D97-AF65-F5344CB8AC3E}">
        <p14:creationId xmlns:p14="http://schemas.microsoft.com/office/powerpoint/2010/main" val="6450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38C636-2A81-E84E-9EF0-557518EBD7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7F536-AA34-6D43-8469-80F760C35A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A3FB0E-882E-A14C-B040-8541B7D898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B63F8-E9BD-5549-9E1C-23FE3A0E3268}" type="slidenum">
              <a:rPr kumimoji="0" lang="fr-FR" sz="10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5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43A916C-1D58-1F4A-BFD8-F5C6BC0FF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Chapitre 1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xmlns="" id="{3F493D6B-0505-4FC4-AAEA-BD2FCA10650D}"/>
              </a:ext>
            </a:extLst>
          </p:cNvPr>
          <p:cNvSpPr txBox="1">
            <a:spLocks/>
          </p:cNvSpPr>
          <p:nvPr/>
        </p:nvSpPr>
        <p:spPr>
          <a:xfrm>
            <a:off x="1216070" y="358978"/>
            <a:ext cx="7318330" cy="1000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801612" rtl="0" eaLnBrk="1" latinLnBrk="0" hangingPunct="1">
              <a:lnSpc>
                <a:spcPct val="83333"/>
              </a:lnSpc>
              <a:spcBef>
                <a:spcPct val="0"/>
              </a:spcBef>
              <a:buNone/>
              <a:defRPr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8016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Financement POSSIBLE</a:t>
            </a:r>
            <a:endParaRPr kumimoji="0" lang="fr-FR" sz="26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2" name="Picture 19" descr="PAT du Vaucluse - RNPAT">
            <a:extLst>
              <a:ext uri="{FF2B5EF4-FFF2-40B4-BE49-F238E27FC236}">
                <a16:creationId xmlns:a16="http://schemas.microsoft.com/office/drawing/2014/main" xmlns="" id="{EA41590D-C797-B431-60BE-CBE673F8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877" y="5427381"/>
            <a:ext cx="2582574" cy="8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213F8B1-4BBC-8038-4705-8E8C4D93D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717" y="5660883"/>
            <a:ext cx="1607153" cy="4261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8E856B7-D5A0-FE5C-4EB8-8636E86F43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474" y="5257549"/>
            <a:ext cx="3165585" cy="13915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25" y="1359875"/>
            <a:ext cx="6056229" cy="33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6">
            <a:extLst>
              <a:ext uri="{FF2B5EF4-FFF2-40B4-BE49-F238E27FC236}">
                <a16:creationId xmlns:a16="http://schemas.microsoft.com/office/drawing/2014/main" xmlns="" id="{2EEA5694-3748-43CF-8511-05C3FF3204F1}"/>
              </a:ext>
            </a:extLst>
          </p:cNvPr>
          <p:cNvSpPr txBox="1">
            <a:spLocks/>
          </p:cNvSpPr>
          <p:nvPr/>
        </p:nvSpPr>
        <p:spPr>
          <a:xfrm>
            <a:off x="1556566" y="2584646"/>
            <a:ext cx="7575506" cy="1080000"/>
          </a:xfrm>
          <a:prstGeom prst="rect">
            <a:avLst/>
          </a:prstGeom>
        </p:spPr>
        <p:txBody>
          <a:bodyPr/>
          <a:lstStyle>
            <a:lvl1pPr algn="l" defTabSz="8016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kumimoji="0" lang="fr-FR" sz="2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CE8F36B-A040-457D-930D-EF07363290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62" y="2560853"/>
            <a:ext cx="1167853" cy="11136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CE7EA23-5FFB-45BE-AB22-05529C3999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234" y="2560853"/>
            <a:ext cx="1148142" cy="11037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034ED34-FCBC-47B0-9FCD-D39D076C2A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95" y="2560853"/>
            <a:ext cx="1093938" cy="1093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DB4EE5-72ED-5B79-1C53-D5B94D304441}"/>
              </a:ext>
            </a:extLst>
          </p:cNvPr>
          <p:cNvSpPr txBox="1">
            <a:spLocks/>
          </p:cNvSpPr>
          <p:nvPr/>
        </p:nvSpPr>
        <p:spPr>
          <a:xfrm>
            <a:off x="2222486" y="1344232"/>
            <a:ext cx="8571230" cy="1260475"/>
          </a:xfrm>
          <a:prstGeom prst="rect">
            <a:avLst/>
          </a:prstGeom>
        </p:spPr>
        <p:txBody>
          <a:bodyPr/>
          <a:lstStyle>
            <a:lvl1pPr algn="l" defTabSz="8016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5610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38C636-2A81-E84E-9EF0-557518EBD7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7F536-AA34-6D43-8469-80F760C35A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A3FB0E-882E-A14C-B040-8541B7D898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B63F8-E9BD-5549-9E1C-23FE3A0E3268}" type="slidenum">
              <a:rPr kumimoji="0" lang="fr-FR" sz="10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5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43A916C-1D58-1F4A-BFD8-F5C6BC0FF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Chapitre 1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xmlns="" id="{3F493D6B-0505-4FC4-AAEA-BD2FCA10650D}"/>
              </a:ext>
            </a:extLst>
          </p:cNvPr>
          <p:cNvSpPr txBox="1">
            <a:spLocks/>
          </p:cNvSpPr>
          <p:nvPr/>
        </p:nvSpPr>
        <p:spPr>
          <a:xfrm>
            <a:off x="1216070" y="358979"/>
            <a:ext cx="6925040" cy="7177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801612" rtl="0" eaLnBrk="1" latinLnBrk="0" hangingPunct="1">
              <a:lnSpc>
                <a:spcPct val="83333"/>
              </a:lnSpc>
              <a:spcBef>
                <a:spcPct val="0"/>
              </a:spcBef>
              <a:buNone/>
              <a:defRPr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8016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Contexte / Problématique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6" y="1367200"/>
            <a:ext cx="7730708" cy="468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38C636-2A81-E84E-9EF0-557518EBD7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7F536-AA34-6D43-8469-80F760C35A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A3FB0E-882E-A14C-B040-8541B7D898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B63F8-E9BD-5549-9E1C-23FE3A0E3268}" type="slidenum">
              <a:rPr kumimoji="0" lang="fr-FR" sz="10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5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43A916C-1D58-1F4A-BFD8-F5C6BC0FF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Chapitre 1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xmlns="" id="{3F493D6B-0505-4FC4-AAEA-BD2FCA10650D}"/>
              </a:ext>
            </a:extLst>
          </p:cNvPr>
          <p:cNvSpPr txBox="1">
            <a:spLocks/>
          </p:cNvSpPr>
          <p:nvPr/>
        </p:nvSpPr>
        <p:spPr>
          <a:xfrm>
            <a:off x="1216070" y="358979"/>
            <a:ext cx="6925040" cy="7177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801612" rtl="0" eaLnBrk="1" latinLnBrk="0" hangingPunct="1">
              <a:lnSpc>
                <a:spcPct val="83333"/>
              </a:lnSpc>
              <a:spcBef>
                <a:spcPct val="0"/>
              </a:spcBef>
              <a:buNone/>
              <a:defRPr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fr-FR" dirty="0">
                <a:solidFill>
                  <a:srgbClr val="000000"/>
                </a:solidFill>
              </a:rPr>
              <a:t>Problématique / </a:t>
            </a:r>
            <a:r>
              <a:rPr kumimoji="0" lang="fr-FR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OBJECTIFS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xmlns:lc="http://schemas.openxmlformats.org/drawingml/2006/lockedCanvas" xmlns="" id="{6DB25476-5A0A-4C1C-9D8E-1DCE12AF64A9}"/>
              </a:ext>
            </a:extLst>
          </p:cNvPr>
          <p:cNvSpPr txBox="1"/>
          <p:nvPr/>
        </p:nvSpPr>
        <p:spPr bwMode="auto">
          <a:xfrm>
            <a:off x="928547" y="1283693"/>
            <a:ext cx="2430743" cy="5760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 rtl="0"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rgbClr val="000000"/>
                </a:solidFill>
                <a:latin typeface="Arial"/>
                <a:cs typeface="Times New Roman"/>
              </a:rPr>
              <a:t>Volet réglementaire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Arial"/>
                <a:cs typeface="Times New Roman"/>
              </a:rPr>
              <a:t>Respect du débit réservé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Arial"/>
                <a:cs typeface="Times New Roman"/>
              </a:rPr>
              <a:t>Arrêtés sécheresse </a:t>
            </a:r>
          </a:p>
          <a:p>
            <a:endParaRPr lang="fr-FR" dirty="0"/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0E12468E-9F72-4E9F-9754-72B01C90FA22}"/>
              </a:ext>
            </a:extLst>
          </p:cNvPr>
          <p:cNvSpPr txBox="1"/>
          <p:nvPr/>
        </p:nvSpPr>
        <p:spPr>
          <a:xfrm>
            <a:off x="1519793" y="2122321"/>
            <a:ext cx="4833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 u="sng" dirty="0">
                <a:latin typeface="Calibri" panose="020F0502020204030204" pitchFamily="34" charset="0"/>
                <a:ea typeface="Calibri" panose="020F0502020204030204" pitchFamily="34" charset="0"/>
              </a:rPr>
              <a:t>En cas de contrôle (OFB) et non respect : sanctions financières pour le gestionnaire = ASA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F7A9A150-5CA8-427E-B977-886EB669818C}"/>
              </a:ext>
            </a:extLst>
          </p:cNvPr>
          <p:cNvSpPr txBox="1">
            <a:spLocks/>
          </p:cNvSpPr>
          <p:nvPr/>
        </p:nvSpPr>
        <p:spPr bwMode="auto">
          <a:xfrm>
            <a:off x="1605658" y="3405338"/>
            <a:ext cx="590569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rtl="0"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Des objectifs à court, moyen et long terme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146675" marR="0" lvl="0" indent="-146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Étape 1 : réduire les prélèvements sur les ressources déficitaires </a:t>
            </a:r>
          </a:p>
          <a:p>
            <a:pPr marL="546725" marR="0" lvl="1" indent="-146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Améliorer la connaissance (mesures) pour mieux réguler l’existant (prises d’eau) et optimiser le partage de l’eau (mise en place OUGC)</a:t>
            </a:r>
          </a:p>
          <a:p>
            <a:pPr marL="546725" marR="0" lvl="1" indent="-146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Améliorer la desserte en eau - ZRE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Aygues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: Objectif -40% étiage (2027)</a:t>
            </a:r>
          </a:p>
          <a:p>
            <a:pPr marL="546725" marR="0" lvl="1" indent="-146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546725" marR="0" lvl="1" indent="-146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546725" marR="0" lvl="1" indent="-146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546725" marR="0" lvl="1" indent="-146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sp>
        <p:nvSpPr>
          <p:cNvPr id="11" name="Flèche courbée vers la droite 10">
            <a:extLst>
              <a:ext uri="{FF2B5EF4-FFF2-40B4-BE49-F238E27FC236}">
                <a16:creationId xmlns:a16="http://schemas.microsoft.com/office/drawing/2014/main" xmlns:lc="http://schemas.openxmlformats.org/drawingml/2006/lockedCanvas" xmlns="" id="{9634AA8E-D966-49F4-B49E-8CB23167777E}"/>
              </a:ext>
            </a:extLst>
          </p:cNvPr>
          <p:cNvSpPr/>
          <p:nvPr/>
        </p:nvSpPr>
        <p:spPr>
          <a:xfrm>
            <a:off x="2009031" y="5090890"/>
            <a:ext cx="553600" cy="428684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26E0218A-0F84-471A-8728-EDF7E665ECD8}"/>
              </a:ext>
            </a:extLst>
          </p:cNvPr>
          <p:cNvSpPr txBox="1">
            <a:spLocks/>
          </p:cNvSpPr>
          <p:nvPr/>
        </p:nvSpPr>
        <p:spPr>
          <a:xfrm>
            <a:off x="2980292" y="5097257"/>
            <a:ext cx="3156429" cy="42231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 rtl="0"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b="0" dirty="0">
                <a:solidFill>
                  <a:srgbClr val="000000"/>
                </a:solidFill>
                <a:latin typeface="Arial"/>
                <a:cs typeface="Times New Roman"/>
              </a:rPr>
              <a:t>Optimiser la desserte en eau</a:t>
            </a:r>
          </a:p>
          <a:p>
            <a:pPr marL="171450" indent="-171450"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b="0" dirty="0">
                <a:solidFill>
                  <a:srgbClr val="000000"/>
                </a:solidFill>
                <a:latin typeface="Arial"/>
                <a:cs typeface="Times New Roman"/>
              </a:rPr>
              <a:t>Economies d’eau </a:t>
            </a:r>
          </a:p>
          <a:p>
            <a:pPr fontAlgn="base"/>
            <a:endParaRPr lang="fr-FR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sp>
        <p:nvSpPr>
          <p:cNvPr id="13" name="Flèche courbée vers la droite 12">
            <a:extLst>
              <a:ext uri="{FF2B5EF4-FFF2-40B4-BE49-F238E27FC236}">
                <a16:creationId xmlns:a16="http://schemas.microsoft.com/office/drawing/2014/main" xmlns:lc="http://schemas.openxmlformats.org/drawingml/2006/lockedCanvas" xmlns="" id="{9634AA8E-D966-49F4-B49E-8CB23167777E}"/>
              </a:ext>
            </a:extLst>
          </p:cNvPr>
          <p:cNvSpPr/>
          <p:nvPr/>
        </p:nvSpPr>
        <p:spPr>
          <a:xfrm>
            <a:off x="2016175" y="5090890"/>
            <a:ext cx="553600" cy="428684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sp>
        <p:nvSpPr>
          <p:cNvPr id="15" name="Flèche courbée vers la droite 14">
            <a:extLst>
              <a:ext uri="{FF2B5EF4-FFF2-40B4-BE49-F238E27FC236}">
                <a16:creationId xmlns:a16="http://schemas.microsoft.com/office/drawing/2014/main" xmlns:lc="http://schemas.openxmlformats.org/drawingml/2006/lockedCanvas" xmlns="" id="{9634AA8E-D966-49F4-B49E-8CB23167777E}"/>
              </a:ext>
            </a:extLst>
          </p:cNvPr>
          <p:cNvSpPr/>
          <p:nvPr/>
        </p:nvSpPr>
        <p:spPr>
          <a:xfrm>
            <a:off x="532657" y="2318373"/>
            <a:ext cx="553600" cy="428684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05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38C636-2A81-E84E-9EF0-557518EBD7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7F536-AA34-6D43-8469-80F760C35A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A3FB0E-882E-A14C-B040-8541B7D898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B63F8-E9BD-5549-9E1C-23FE3A0E3268}" type="slidenum">
              <a:rPr kumimoji="0" lang="fr-FR" sz="10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5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43A916C-1D58-1F4A-BFD8-F5C6BC0FF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Chapitre 1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xmlns="" id="{3F493D6B-0505-4FC4-AAEA-BD2FCA10650D}"/>
              </a:ext>
            </a:extLst>
          </p:cNvPr>
          <p:cNvSpPr txBox="1">
            <a:spLocks/>
          </p:cNvSpPr>
          <p:nvPr/>
        </p:nvSpPr>
        <p:spPr>
          <a:xfrm>
            <a:off x="1216070" y="358978"/>
            <a:ext cx="9475930" cy="1000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801612" rtl="0" eaLnBrk="1" latinLnBrk="0" hangingPunct="1">
              <a:lnSpc>
                <a:spcPct val="83333"/>
              </a:lnSpc>
              <a:spcBef>
                <a:spcPct val="0"/>
              </a:spcBef>
              <a:buNone/>
              <a:defRPr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fr-FR" dirty="0" smtClean="0">
                <a:solidFill>
                  <a:srgbClr val="000000"/>
                </a:solidFill>
              </a:rPr>
              <a:t>Création DE LA FUSION / Périmètre </a:t>
            </a:r>
            <a:r>
              <a:rPr lang="fr-FR" dirty="0">
                <a:solidFill>
                  <a:srgbClr val="000000"/>
                </a:solidFill>
              </a:rPr>
              <a:t>de </a:t>
            </a:r>
            <a:r>
              <a:rPr lang="fr-FR" dirty="0" smtClean="0">
                <a:solidFill>
                  <a:srgbClr val="000000"/>
                </a:solidFill>
              </a:rPr>
              <a:t>l'ASA</a:t>
            </a:r>
            <a:endParaRPr kumimoji="0" lang="fr-FR" sz="26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1026" name="Picture 2" descr="carte_ASA_Camaret_Travail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1" y="966450"/>
            <a:ext cx="3979875" cy="56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xmlns="" id="{AF6E1E9C-22D5-4D89-8C2B-1DA826EC483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3893" y="1359875"/>
            <a:ext cx="5783461" cy="6352422"/>
          </a:xfrm>
        </p:spPr>
        <p:txBody>
          <a:bodyPr/>
          <a:lstStyle/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1800" i="1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Création de la fusion</a:t>
            </a:r>
            <a:endParaRPr lang="fr-FR" sz="1800" i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Fusion issue de </a:t>
            </a:r>
            <a:r>
              <a:rPr lang="fr-FR" sz="16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ASAs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par l’arrêté préfectoral du 21 octobre </a:t>
            </a: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2020:</a:t>
            </a: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- La </a:t>
            </a:r>
            <a:r>
              <a:rPr lang="fr-FR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Buissonnade</a:t>
            </a:r>
            <a:endParaRPr lang="fr-FR" sz="16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        - </a:t>
            </a: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Saint-Jean</a:t>
            </a: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- Saint </a:t>
            </a: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Paul</a:t>
            </a: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        - Le </a:t>
            </a: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Quartier</a:t>
            </a: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        - Plan de </a:t>
            </a: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Dieu</a:t>
            </a: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        - Alcyon</a:t>
            </a:r>
            <a:endParaRPr lang="fr-FR" sz="16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Association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Syndicale </a:t>
            </a: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Autorisée-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&gt; Établissement public à caractère administratif</a:t>
            </a:r>
          </a:p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Pourquoi a-t-elle été créée ?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gère et entretient les ouvrages, équipements réseaux qu’ils soient gravitaires destinés au </a:t>
            </a:r>
            <a:r>
              <a:rPr lang="fr-FR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prélèvement, </a:t>
            </a:r>
            <a:r>
              <a:rPr lang="fr-FR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au transport et à la distribution d’eau brute sur son périmètre</a:t>
            </a:r>
            <a:r>
              <a:rPr lang="fr-FR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Pour usage irrigation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i="1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Multi usage</a:t>
            </a:r>
            <a:endParaRPr lang="fr-FR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38C636-2A81-E84E-9EF0-557518EBD7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7F536-AA34-6D43-8469-80F760C35A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A3FB0E-882E-A14C-B040-8541B7D898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B63F8-E9BD-5549-9E1C-23FE3A0E3268}" type="slidenum">
              <a:rPr kumimoji="0" lang="fr-FR" sz="10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5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43A916C-1D58-1F4A-BFD8-F5C6BC0FF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Chapitre 1</a:t>
            </a: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xmlns="" id="{8A099E75-F131-AF20-6B38-B61CCB71F315}"/>
              </a:ext>
            </a:extLst>
          </p:cNvPr>
          <p:cNvSpPr txBox="1">
            <a:spLocks/>
          </p:cNvSpPr>
          <p:nvPr/>
        </p:nvSpPr>
        <p:spPr>
          <a:xfrm>
            <a:off x="1216070" y="344850"/>
            <a:ext cx="9475930" cy="1000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801612" rtl="0" eaLnBrk="1" latinLnBrk="0" hangingPunct="1">
              <a:lnSpc>
                <a:spcPct val="83333"/>
              </a:lnSpc>
              <a:spcBef>
                <a:spcPct val="0"/>
              </a:spcBef>
              <a:buNone/>
              <a:defRPr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8016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Schéma DIRECTEUR : UNE Nécessité POUR L’ASA ?</a:t>
            </a:r>
            <a:endParaRPr lang="fr-FR" sz="2400" dirty="0">
              <a:solidFill>
                <a:srgbClr val="000000"/>
              </a:solidFill>
              <a:latin typeface="Verdana"/>
            </a:endParaRPr>
          </a:p>
          <a:p>
            <a:pPr marL="0" marR="0" lvl="0" indent="0" defTabSz="8016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xmlns="" id="{5B58A2AD-A147-1FC2-0176-A4DD263A89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4835" y="1813209"/>
            <a:ext cx="8749225" cy="5028269"/>
          </a:xfrm>
        </p:spPr>
        <p:txBody>
          <a:bodyPr/>
          <a:lstStyle/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L’absence </a:t>
            </a: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de connaissance précise du patrimoine de l’ASA,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nécessité d’analyser les archives et les statuts historiques des six ASA fusionnées,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 </a:t>
            </a: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fonctionnement particulier du canal d’Alcyon, en tant qu’infrastructure </a:t>
            </a:r>
            <a:r>
              <a:rPr lang="fr-FR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multi-usage</a:t>
            </a: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Améliorer le réseau afin de garantir une meilleure gestion de l’eau, et en particulier économiser l’eau prélevée dans le milieu naturel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Répondre aux exigences des services l’état…</a:t>
            </a: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sz="24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38C636-2A81-E84E-9EF0-557518EBD7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7F536-AA34-6D43-8469-80F760C35A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A3FB0E-882E-A14C-B040-8541B7D898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B63F8-E9BD-5549-9E1C-23FE3A0E3268}" type="slidenum">
              <a:rPr kumimoji="0" lang="fr-FR" sz="10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5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43A916C-1D58-1F4A-BFD8-F5C6BC0FF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Chapitre 1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xmlns="" id="{3F493D6B-0505-4FC4-AAEA-BD2FCA10650D}"/>
              </a:ext>
            </a:extLst>
          </p:cNvPr>
          <p:cNvSpPr txBox="1">
            <a:spLocks/>
          </p:cNvSpPr>
          <p:nvPr/>
        </p:nvSpPr>
        <p:spPr>
          <a:xfrm>
            <a:off x="1216070" y="358978"/>
            <a:ext cx="9176627" cy="68692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801612" rtl="0" eaLnBrk="1" latinLnBrk="0" hangingPunct="1">
              <a:lnSpc>
                <a:spcPct val="83333"/>
              </a:lnSpc>
              <a:spcBef>
                <a:spcPct val="0"/>
              </a:spcBef>
              <a:buNone/>
              <a:defRPr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fr-FR" sz="2000" dirty="0">
                <a:solidFill>
                  <a:srgbClr val="000000"/>
                </a:solidFill>
              </a:rPr>
              <a:t>ASA d’Arrosage de </a:t>
            </a:r>
            <a:r>
              <a:rPr lang="fr-FR" sz="2000" dirty="0" err="1">
                <a:solidFill>
                  <a:srgbClr val="000000"/>
                </a:solidFill>
              </a:rPr>
              <a:t>Travaillan</a:t>
            </a:r>
            <a:r>
              <a:rPr lang="fr-FR" sz="2000" dirty="0">
                <a:solidFill>
                  <a:srgbClr val="000000"/>
                </a:solidFill>
              </a:rPr>
              <a:t> et </a:t>
            </a:r>
            <a:r>
              <a:rPr lang="fr-FR" sz="2000" dirty="0" err="1">
                <a:solidFill>
                  <a:srgbClr val="000000"/>
                </a:solidFill>
              </a:rPr>
              <a:t>Camaret</a:t>
            </a:r>
            <a:r>
              <a:rPr lang="fr-FR" sz="2000" dirty="0">
                <a:solidFill>
                  <a:srgbClr val="000000"/>
                </a:solidFill>
              </a:rPr>
              <a:t>– </a:t>
            </a:r>
            <a:r>
              <a:rPr lang="fr-FR" sz="2000" dirty="0">
                <a:solidFill>
                  <a:srgbClr val="000000"/>
                </a:solidFill>
                <a:latin typeface="Verdana"/>
              </a:rPr>
              <a:t>schéma directeur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5B58A2AD-A147-1FC2-0176-A4DD263A89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4835" y="1813209"/>
            <a:ext cx="8749225" cy="5028269"/>
          </a:xfrm>
        </p:spPr>
        <p:txBody>
          <a:bodyPr/>
          <a:lstStyle/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600" i="1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Phase 1 : </a:t>
            </a:r>
            <a:r>
              <a:rPr lang="fr-FR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Récolte des données et réalisation d’un état des </a:t>
            </a:r>
            <a:r>
              <a:rPr lang="fr-FR" sz="2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lieux</a:t>
            </a:r>
          </a:p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sz="2400" i="1" dirty="0" smtClean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Etat </a:t>
            </a: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des lieux du </a:t>
            </a: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fonctionnement de l’ASA</a:t>
            </a: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Etat des lieux du fonctionnement/dysfonctionnement de son réseau hydraulique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La ressource, ses usages et les besoins</a:t>
            </a:r>
            <a:endParaRPr lang="fr-FR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place de </a:t>
            </a: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l’ASA </a:t>
            </a: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dans le </a:t>
            </a: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territoire (dynamique territoriale / enquête auprès des usagers)</a:t>
            </a: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 attentes? ( travaux de modernisations?..)</a:t>
            </a: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4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38C636-2A81-E84E-9EF0-557518EBD7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7F536-AA34-6D43-8469-80F760C35A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A3FB0E-882E-A14C-B040-8541B7D898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B63F8-E9BD-5549-9E1C-23FE3A0E3268}" type="slidenum">
              <a:rPr kumimoji="0" lang="fr-FR" sz="10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5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43A916C-1D58-1F4A-BFD8-F5C6BC0FF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Chapitre 1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xmlns="" id="{3F493D6B-0505-4FC4-AAEA-BD2FCA10650D}"/>
              </a:ext>
            </a:extLst>
          </p:cNvPr>
          <p:cNvSpPr txBox="1">
            <a:spLocks/>
          </p:cNvSpPr>
          <p:nvPr/>
        </p:nvSpPr>
        <p:spPr>
          <a:xfrm>
            <a:off x="1216070" y="358978"/>
            <a:ext cx="9176627" cy="68692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801612" rtl="0" eaLnBrk="1" latinLnBrk="0" hangingPunct="1">
              <a:lnSpc>
                <a:spcPct val="83333"/>
              </a:lnSpc>
              <a:spcBef>
                <a:spcPct val="0"/>
              </a:spcBef>
              <a:buNone/>
              <a:defRPr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fr-FR" sz="2000" dirty="0">
                <a:solidFill>
                  <a:srgbClr val="000000"/>
                </a:solidFill>
              </a:rPr>
              <a:t>ASA d’Arrosage de </a:t>
            </a:r>
            <a:r>
              <a:rPr lang="fr-FR" sz="2000" dirty="0" err="1">
                <a:solidFill>
                  <a:srgbClr val="000000"/>
                </a:solidFill>
              </a:rPr>
              <a:t>Travaillan</a:t>
            </a:r>
            <a:r>
              <a:rPr lang="fr-FR" sz="2000" dirty="0">
                <a:solidFill>
                  <a:srgbClr val="000000"/>
                </a:solidFill>
              </a:rPr>
              <a:t> et </a:t>
            </a:r>
            <a:r>
              <a:rPr lang="fr-FR" sz="2000" dirty="0" err="1">
                <a:solidFill>
                  <a:srgbClr val="000000"/>
                </a:solidFill>
              </a:rPr>
              <a:t>Camaret</a:t>
            </a:r>
            <a:r>
              <a:rPr lang="fr-FR" sz="2000" dirty="0">
                <a:solidFill>
                  <a:srgbClr val="000000"/>
                </a:solidFill>
              </a:rPr>
              <a:t>– </a:t>
            </a:r>
            <a:r>
              <a:rPr lang="fr-FR" sz="2000" dirty="0">
                <a:solidFill>
                  <a:srgbClr val="000000"/>
                </a:solidFill>
                <a:latin typeface="Verdana"/>
              </a:rPr>
              <a:t>schéma directeur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5B58A2AD-A147-1FC2-0176-A4DD263A89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4835" y="1813209"/>
            <a:ext cx="8749225" cy="5028269"/>
          </a:xfrm>
        </p:spPr>
        <p:txBody>
          <a:bodyPr/>
          <a:lstStyle/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600" i="1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Phase </a:t>
            </a:r>
            <a:r>
              <a:rPr lang="fr-FR" sz="2600" i="1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2 </a:t>
            </a:r>
            <a:r>
              <a:rPr lang="fr-FR" sz="2600" i="1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: </a:t>
            </a:r>
            <a:r>
              <a:rPr lang="fr-FR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Diagnostic et synthèse des enjeux et élaboration d’un </a:t>
            </a:r>
            <a:r>
              <a:rPr lang="fr-FR" sz="2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projet</a:t>
            </a:r>
          </a:p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Diagnostic de synthèse et enjeux</a:t>
            </a:r>
            <a:endParaRPr lang="fr-FR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Elaboration d’un projet à partir des différentes options </a:t>
            </a: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possibles</a:t>
            </a: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38C636-2A81-E84E-9EF0-557518EBD7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7F536-AA34-6D43-8469-80F760C35A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Titre de présentation sur 2 lignes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A3FB0E-882E-A14C-B040-8541B7D898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B63F8-E9BD-5549-9E1C-23FE3A0E3268}" type="slidenum">
              <a:rPr kumimoji="0" lang="fr-FR" sz="10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5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43A916C-1D58-1F4A-BFD8-F5C6BC0FF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Chapitre 1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xmlns="" id="{3F493D6B-0505-4FC4-AAEA-BD2FCA10650D}"/>
              </a:ext>
            </a:extLst>
          </p:cNvPr>
          <p:cNvSpPr txBox="1">
            <a:spLocks/>
          </p:cNvSpPr>
          <p:nvPr/>
        </p:nvSpPr>
        <p:spPr>
          <a:xfrm>
            <a:off x="1216070" y="358978"/>
            <a:ext cx="9176627" cy="68692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801612" rtl="0" eaLnBrk="1" latinLnBrk="0" hangingPunct="1">
              <a:lnSpc>
                <a:spcPct val="83333"/>
              </a:lnSpc>
              <a:spcBef>
                <a:spcPct val="0"/>
              </a:spcBef>
              <a:buNone/>
              <a:defRPr sz="2600" b="1" i="0" kern="1200" cap="all" spc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fr-FR" sz="2000" dirty="0">
                <a:solidFill>
                  <a:srgbClr val="000000"/>
                </a:solidFill>
              </a:rPr>
              <a:t>ASA d’Arrosage de </a:t>
            </a:r>
            <a:r>
              <a:rPr lang="fr-FR" sz="2000" dirty="0" err="1">
                <a:solidFill>
                  <a:srgbClr val="000000"/>
                </a:solidFill>
              </a:rPr>
              <a:t>Travaillan</a:t>
            </a:r>
            <a:r>
              <a:rPr lang="fr-FR" sz="2000" dirty="0">
                <a:solidFill>
                  <a:srgbClr val="000000"/>
                </a:solidFill>
              </a:rPr>
              <a:t> et </a:t>
            </a:r>
            <a:r>
              <a:rPr lang="fr-FR" sz="2000" dirty="0" err="1">
                <a:solidFill>
                  <a:srgbClr val="000000"/>
                </a:solidFill>
              </a:rPr>
              <a:t>Camaret</a:t>
            </a:r>
            <a:r>
              <a:rPr lang="fr-FR" sz="2000" dirty="0">
                <a:solidFill>
                  <a:srgbClr val="000000"/>
                </a:solidFill>
              </a:rPr>
              <a:t>– </a:t>
            </a:r>
            <a:r>
              <a:rPr lang="fr-FR" sz="2000" dirty="0">
                <a:solidFill>
                  <a:srgbClr val="000000"/>
                </a:solidFill>
                <a:latin typeface="Verdana"/>
              </a:rPr>
              <a:t>schéma directeur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5B58A2AD-A147-1FC2-0176-A4DD263A89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4835" y="1813209"/>
            <a:ext cx="9826421" cy="5028269"/>
          </a:xfrm>
        </p:spPr>
        <p:txBody>
          <a:bodyPr/>
          <a:lstStyle/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600" i="1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Phase </a:t>
            </a:r>
            <a:r>
              <a:rPr lang="fr-FR" sz="2600" i="1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3 </a:t>
            </a:r>
            <a:r>
              <a:rPr lang="fr-FR" sz="2600" i="1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: </a:t>
            </a:r>
            <a:r>
              <a:rPr lang="fr-FR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Schéma directeur et programme </a:t>
            </a:r>
            <a:r>
              <a:rPr lang="fr-FR" sz="2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d’actions</a:t>
            </a:r>
          </a:p>
          <a:p>
            <a:pPr marL="395287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fr-FR" sz="26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Plan d’action pour la </a:t>
            </a: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structure</a:t>
            </a: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fr-F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- Actions structurelles : administratif, réglementaire, organisationnel …</a:t>
            </a:r>
            <a:endParaRPr lang="fr-FR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63287" lvl="3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Plan </a:t>
            </a: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d’action </a:t>
            </a:r>
            <a:r>
              <a:rPr lang="fr-F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pour les ouvrages et la ressource en </a:t>
            </a:r>
            <a:r>
              <a:rPr lang="fr-FR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eau</a:t>
            </a: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- Plans </a:t>
            </a:r>
            <a:r>
              <a:rPr lang="fr-F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d’actions avec des travaux à court, moyen et long terme</a:t>
            </a:r>
          </a:p>
          <a:p>
            <a:pPr marL="577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fr-FR" sz="2400" i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2082BDD-D46D-6D34-2FF8-48BA3C767A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12000" y="1512000"/>
            <a:ext cx="4603050" cy="360000"/>
          </a:xfrm>
        </p:spPr>
        <p:txBody>
          <a:bodyPr/>
          <a:lstStyle/>
          <a:p>
            <a:r>
              <a:rPr lang="fr-FR" dirty="0" smtClean="0"/>
              <a:t>Planning prévisionnel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43E8C5F-FD21-B9B9-F5DF-9E8B274F05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27B63F8-E9BD-5549-9E1C-23FE3A0E3268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9E2F9BFB-C0B8-1D07-83CC-32C9E60F9F3E}"/>
              </a:ext>
            </a:extLst>
          </p:cNvPr>
          <p:cNvCxnSpPr/>
          <p:nvPr/>
        </p:nvCxnSpPr>
        <p:spPr>
          <a:xfrm>
            <a:off x="1006764" y="3417455"/>
            <a:ext cx="8164945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72611307-43BC-894C-57AD-61FBF772A034}"/>
              </a:ext>
            </a:extLst>
          </p:cNvPr>
          <p:cNvCxnSpPr>
            <a:cxnSpLocks/>
          </p:cNvCxnSpPr>
          <p:nvPr/>
        </p:nvCxnSpPr>
        <p:spPr>
          <a:xfrm>
            <a:off x="1512000" y="3417455"/>
            <a:ext cx="0" cy="76661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D562F04-8E1E-2CD5-C3D7-4CBA8FD98C91}"/>
              </a:ext>
            </a:extLst>
          </p:cNvPr>
          <p:cNvSpPr txBox="1"/>
          <p:nvPr/>
        </p:nvSpPr>
        <p:spPr>
          <a:xfrm>
            <a:off x="1514952" y="3991433"/>
            <a:ext cx="20597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Réalisation du cahier des charges du schéma </a:t>
            </a:r>
            <a:r>
              <a:rPr lang="fr-FR" sz="1400" dirty="0" smtClean="0"/>
              <a:t>directeur et validation par les financeurs</a:t>
            </a:r>
            <a:endParaRPr lang="fr-FR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DD611612-755A-C46E-1209-A8B774F57DCF}"/>
              </a:ext>
            </a:extLst>
          </p:cNvPr>
          <p:cNvSpPr txBox="1"/>
          <p:nvPr/>
        </p:nvSpPr>
        <p:spPr>
          <a:xfrm>
            <a:off x="1514952" y="3474550"/>
            <a:ext cx="175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</a:rPr>
              <a:t>JANVIER – MARS 2025</a:t>
            </a:r>
            <a:endParaRPr lang="fr-FR" sz="1400" b="1" dirty="0">
              <a:solidFill>
                <a:schemeClr val="accent4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3AE4C26F-D6FB-871B-ACDD-2DAC7C498545}"/>
              </a:ext>
            </a:extLst>
          </p:cNvPr>
          <p:cNvCxnSpPr>
            <a:cxnSpLocks/>
          </p:cNvCxnSpPr>
          <p:nvPr/>
        </p:nvCxnSpPr>
        <p:spPr>
          <a:xfrm>
            <a:off x="3474728" y="2543741"/>
            <a:ext cx="0" cy="87371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BA9A04E-B6AB-482B-84A1-944D474B65C7}"/>
              </a:ext>
            </a:extLst>
          </p:cNvPr>
          <p:cNvSpPr txBox="1"/>
          <p:nvPr/>
        </p:nvSpPr>
        <p:spPr>
          <a:xfrm>
            <a:off x="3511353" y="2874501"/>
            <a:ext cx="205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Consultation des bureaux d’études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807AA5C-09A3-6A9B-48B6-DBB0FDA3A2BF}"/>
              </a:ext>
            </a:extLst>
          </p:cNvPr>
          <p:cNvSpPr txBox="1"/>
          <p:nvPr/>
        </p:nvSpPr>
        <p:spPr>
          <a:xfrm>
            <a:off x="3511357" y="2550501"/>
            <a:ext cx="1926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</a:rPr>
              <a:t>AVRIL 2025</a:t>
            </a:r>
            <a:endParaRPr lang="fr-FR" sz="1400" b="1" dirty="0">
              <a:solidFill>
                <a:schemeClr val="accent4"/>
              </a:solidFill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E175C2F7-7DA3-4CB7-9A21-6F89A8BB4721}"/>
              </a:ext>
            </a:extLst>
          </p:cNvPr>
          <p:cNvCxnSpPr>
            <a:cxnSpLocks/>
          </p:cNvCxnSpPr>
          <p:nvPr/>
        </p:nvCxnSpPr>
        <p:spPr>
          <a:xfrm>
            <a:off x="5113738" y="3456000"/>
            <a:ext cx="0" cy="87371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489C1F97-FEC4-CC2D-6563-04316DC58B3C}"/>
              </a:ext>
            </a:extLst>
          </p:cNvPr>
          <p:cNvSpPr txBox="1"/>
          <p:nvPr/>
        </p:nvSpPr>
        <p:spPr>
          <a:xfrm>
            <a:off x="5190830" y="3771888"/>
            <a:ext cx="2059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Analyse des offres et choix du BE par </a:t>
            </a:r>
            <a:r>
              <a:rPr lang="fr-FR" sz="1400" dirty="0" smtClean="0"/>
              <a:t>l’ASA</a:t>
            </a:r>
            <a:endParaRPr lang="fr-FR" sz="14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67ED3DF7-FA5D-B8FE-E4F1-D7C2A43287EE}"/>
              </a:ext>
            </a:extLst>
          </p:cNvPr>
          <p:cNvSpPr txBox="1"/>
          <p:nvPr/>
        </p:nvSpPr>
        <p:spPr>
          <a:xfrm>
            <a:off x="5190834" y="3456000"/>
            <a:ext cx="1926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</a:rPr>
              <a:t>MAI 2025</a:t>
            </a:r>
            <a:endParaRPr lang="fr-FR" sz="1400" b="1" dirty="0">
              <a:solidFill>
                <a:schemeClr val="accent4"/>
              </a:solidFill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13DCDE8F-4ABE-21B8-7F04-496425E0131A}"/>
              </a:ext>
            </a:extLst>
          </p:cNvPr>
          <p:cNvCxnSpPr>
            <a:cxnSpLocks/>
          </p:cNvCxnSpPr>
          <p:nvPr/>
        </p:nvCxnSpPr>
        <p:spPr>
          <a:xfrm>
            <a:off x="6411447" y="2179782"/>
            <a:ext cx="0" cy="125694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76D805-28D1-B430-DD7D-E62423D1AF4D}"/>
              </a:ext>
            </a:extLst>
          </p:cNvPr>
          <p:cNvSpPr txBox="1"/>
          <p:nvPr/>
        </p:nvSpPr>
        <p:spPr>
          <a:xfrm>
            <a:off x="6448725" y="2424804"/>
            <a:ext cx="3228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Notification du BE</a:t>
            </a:r>
          </a:p>
          <a:p>
            <a:r>
              <a:rPr lang="fr-FR" sz="1400" dirty="0"/>
              <a:t>Dépôt des dossiers de financement</a:t>
            </a:r>
          </a:p>
          <a:p>
            <a:r>
              <a:rPr lang="fr-FR" sz="1400" dirty="0" smtClean="0"/>
              <a:t>Lancement du schéma directeur</a:t>
            </a:r>
            <a:endParaRPr lang="fr-FR" sz="14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97E0F4F-AB66-5648-BB9D-064F2720842E}"/>
              </a:ext>
            </a:extLst>
          </p:cNvPr>
          <p:cNvSpPr txBox="1"/>
          <p:nvPr/>
        </p:nvSpPr>
        <p:spPr>
          <a:xfrm>
            <a:off x="6448729" y="2108916"/>
            <a:ext cx="1926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</a:rPr>
              <a:t>JUIN 2025</a:t>
            </a:r>
            <a:endParaRPr lang="fr-FR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Theme">
  <a:themeElements>
    <a:clrScheme name="AGRI">
      <a:dk1>
        <a:srgbClr val="000000"/>
      </a:dk1>
      <a:lt1>
        <a:srgbClr val="FFFFFF"/>
      </a:lt1>
      <a:dk2>
        <a:srgbClr val="E41B1B"/>
      </a:dk2>
      <a:lt2>
        <a:srgbClr val="F6A30D"/>
      </a:lt2>
      <a:accent1>
        <a:srgbClr val="80BA27"/>
      </a:accent1>
      <a:accent2>
        <a:srgbClr val="BA834B"/>
      </a:accent2>
      <a:accent3>
        <a:srgbClr val="009C46"/>
      </a:accent3>
      <a:accent4>
        <a:srgbClr val="ED6B1C"/>
      </a:accent4>
      <a:accent5>
        <a:srgbClr val="008E96"/>
      </a:accent5>
      <a:accent6>
        <a:srgbClr val="E94F2D"/>
      </a:accent6>
      <a:hlink>
        <a:srgbClr val="505050"/>
      </a:hlink>
      <a:folHlink>
        <a:srgbClr val="A0A0A0"/>
      </a:folHlink>
    </a:clrScheme>
    <a:fontScheme name="Verdana">
      <a:majorFont>
        <a:latin typeface="Verdana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inal 2023" id="{2065F103-4510-4063-B768-49188C0D3A65}" vid="{BCBDE116-09F7-45D3-A4D2-82B3959C69DE}"/>
    </a:ext>
  </a:extLst>
</a:theme>
</file>

<file path=ppt/theme/theme2.xml><?xml version="1.0" encoding="utf-8"?>
<a:theme xmlns:a="http://schemas.openxmlformats.org/drawingml/2006/main" name="1_BaseTheme">
  <a:themeElements>
    <a:clrScheme name="AGRI">
      <a:dk1>
        <a:srgbClr val="000000"/>
      </a:dk1>
      <a:lt1>
        <a:srgbClr val="FFFFFF"/>
      </a:lt1>
      <a:dk2>
        <a:srgbClr val="E41B1B"/>
      </a:dk2>
      <a:lt2>
        <a:srgbClr val="F6A30D"/>
      </a:lt2>
      <a:accent1>
        <a:srgbClr val="80BA27"/>
      </a:accent1>
      <a:accent2>
        <a:srgbClr val="BA834B"/>
      </a:accent2>
      <a:accent3>
        <a:srgbClr val="009C46"/>
      </a:accent3>
      <a:accent4>
        <a:srgbClr val="ED6B1C"/>
      </a:accent4>
      <a:accent5>
        <a:srgbClr val="008E96"/>
      </a:accent5>
      <a:accent6>
        <a:srgbClr val="E94F2D"/>
      </a:accent6>
      <a:hlink>
        <a:srgbClr val="505050"/>
      </a:hlink>
      <a:folHlink>
        <a:srgbClr val="A0A0A0"/>
      </a:folHlink>
    </a:clrScheme>
    <a:fontScheme name="Verdana">
      <a:majorFont>
        <a:latin typeface="Verdana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inal 2023" id="{2065F103-4510-4063-B768-49188C0D3A65}" vid="{BCBDE116-09F7-45D3-A4D2-82B3959C69DE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7338</TotalTime>
  <Words>586</Words>
  <Application>Microsoft Office PowerPoint</Application>
  <PresentationFormat>Personnalisé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Police système Courant</vt:lpstr>
      <vt:lpstr>Times New Roman</vt:lpstr>
      <vt:lpstr>Verdana</vt:lpstr>
      <vt:lpstr>Wingdings</vt:lpstr>
      <vt:lpstr>BaseTheme</vt:lpstr>
      <vt:lpstr>1_BaseTheme</vt:lpstr>
      <vt:lpstr>ASA d’Arrosage de Travaillan et Camaret  SCHEMA DIRECTEUR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HP Inc.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CERISE Feader 16.1</dc:title>
  <dc:subject/>
  <dc:creator>Emmanuelle FILLERON</dc:creator>
  <cp:keywords/>
  <dc:description/>
  <cp:lastModifiedBy>Hana Brini</cp:lastModifiedBy>
  <cp:revision>210</cp:revision>
  <cp:lastPrinted>2025-03-27T14:32:31Z</cp:lastPrinted>
  <dcterms:created xsi:type="dcterms:W3CDTF">2023-02-06T13:39:17Z</dcterms:created>
  <dcterms:modified xsi:type="dcterms:W3CDTF">2025-03-27T15:59:12Z</dcterms:modified>
  <cp:category/>
</cp:coreProperties>
</file>