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6" r:id="rId8"/>
    <p:sldId id="262" r:id="rId9"/>
    <p:sldId id="263" r:id="rId10"/>
    <p:sldId id="264" r:id="rId11"/>
    <p:sldId id="265" r:id="rId12"/>
    <p:sldId id="271" r:id="rId13"/>
    <p:sldId id="270" r:id="rId14"/>
    <p:sldId id="269" r:id="rId15"/>
    <p:sldId id="273" r:id="rId16"/>
    <p:sldId id="274" r:id="rId17"/>
    <p:sldId id="267" r:id="rId18"/>
    <p:sldId id="275" r:id="rId19"/>
    <p:sldId id="276" r:id="rId20"/>
    <p:sldId id="277" r:id="rId21"/>
    <p:sldId id="278" r:id="rId22"/>
    <p:sldId id="280" r:id="rId23"/>
    <p:sldId id="279" r:id="rId24"/>
    <p:sldId id="281" r:id="rId25"/>
    <p:sldId id="282" r:id="rId26"/>
    <p:sldId id="283" r:id="rId2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607E787-33A7-394D-2DE2-755B52C9ED47}"/>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78498862-E140-766E-7749-110EDE47D65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6DD569E9-AE00-83F4-8E67-9702E6DED9DF}"/>
              </a:ext>
            </a:extLst>
          </p:cNvPr>
          <p:cNvSpPr>
            <a:spLocks noGrp="1"/>
          </p:cNvSpPr>
          <p:nvPr>
            <p:ph type="dt" sz="half" idx="10"/>
          </p:nvPr>
        </p:nvSpPr>
        <p:spPr/>
        <p:txBody>
          <a:bodyPr/>
          <a:lstStyle/>
          <a:p>
            <a:fld id="{7636A1D0-DC9C-4719-B637-8549988EEBA4}" type="datetimeFigureOut">
              <a:rPr lang="fr-FR" smtClean="0"/>
              <a:t>09/03/2023</a:t>
            </a:fld>
            <a:endParaRPr lang="fr-FR"/>
          </a:p>
        </p:txBody>
      </p:sp>
      <p:sp>
        <p:nvSpPr>
          <p:cNvPr id="5" name="Espace réservé du pied de page 4">
            <a:extLst>
              <a:ext uri="{FF2B5EF4-FFF2-40B4-BE49-F238E27FC236}">
                <a16:creationId xmlns:a16="http://schemas.microsoft.com/office/drawing/2014/main" id="{19E7840D-A4BA-9B4D-2EE4-E6E48034E50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72E3918-F83A-8173-CCCD-DB3A0A16A2EE}"/>
              </a:ext>
            </a:extLst>
          </p:cNvPr>
          <p:cNvSpPr>
            <a:spLocks noGrp="1"/>
          </p:cNvSpPr>
          <p:nvPr>
            <p:ph type="sldNum" sz="quarter" idx="12"/>
          </p:nvPr>
        </p:nvSpPr>
        <p:spPr/>
        <p:txBody>
          <a:bodyPr/>
          <a:lstStyle/>
          <a:p>
            <a:fld id="{E297CEF5-5221-40F3-863D-0016E41152D0}" type="slidenum">
              <a:rPr lang="fr-FR" smtClean="0"/>
              <a:t>‹N°›</a:t>
            </a:fld>
            <a:endParaRPr lang="fr-FR"/>
          </a:p>
        </p:txBody>
      </p:sp>
    </p:spTree>
    <p:extLst>
      <p:ext uri="{BB962C8B-B14F-4D97-AF65-F5344CB8AC3E}">
        <p14:creationId xmlns:p14="http://schemas.microsoft.com/office/powerpoint/2010/main" val="36359910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3A309B7-3A5C-F893-2AEF-7D04D60FDE9C}"/>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5B179BE9-730C-BD08-D4BE-9FFE79BD0C62}"/>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414F559-E91E-D3EB-EF40-1C401C2FC43F}"/>
              </a:ext>
            </a:extLst>
          </p:cNvPr>
          <p:cNvSpPr>
            <a:spLocks noGrp="1"/>
          </p:cNvSpPr>
          <p:nvPr>
            <p:ph type="dt" sz="half" idx="10"/>
          </p:nvPr>
        </p:nvSpPr>
        <p:spPr/>
        <p:txBody>
          <a:bodyPr/>
          <a:lstStyle/>
          <a:p>
            <a:fld id="{7636A1D0-DC9C-4719-B637-8549988EEBA4}" type="datetimeFigureOut">
              <a:rPr lang="fr-FR" smtClean="0"/>
              <a:t>09/03/2023</a:t>
            </a:fld>
            <a:endParaRPr lang="fr-FR"/>
          </a:p>
        </p:txBody>
      </p:sp>
      <p:sp>
        <p:nvSpPr>
          <p:cNvPr id="5" name="Espace réservé du pied de page 4">
            <a:extLst>
              <a:ext uri="{FF2B5EF4-FFF2-40B4-BE49-F238E27FC236}">
                <a16:creationId xmlns:a16="http://schemas.microsoft.com/office/drawing/2014/main" id="{B8B8389E-70E8-0EE2-190E-88AD9C0316A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6B41501-D327-5C45-B9AF-6128EA5F66DD}"/>
              </a:ext>
            </a:extLst>
          </p:cNvPr>
          <p:cNvSpPr>
            <a:spLocks noGrp="1"/>
          </p:cNvSpPr>
          <p:nvPr>
            <p:ph type="sldNum" sz="quarter" idx="12"/>
          </p:nvPr>
        </p:nvSpPr>
        <p:spPr/>
        <p:txBody>
          <a:bodyPr/>
          <a:lstStyle/>
          <a:p>
            <a:fld id="{E297CEF5-5221-40F3-863D-0016E41152D0}" type="slidenum">
              <a:rPr lang="fr-FR" smtClean="0"/>
              <a:t>‹N°›</a:t>
            </a:fld>
            <a:endParaRPr lang="fr-FR"/>
          </a:p>
        </p:txBody>
      </p:sp>
    </p:spTree>
    <p:extLst>
      <p:ext uri="{BB962C8B-B14F-4D97-AF65-F5344CB8AC3E}">
        <p14:creationId xmlns:p14="http://schemas.microsoft.com/office/powerpoint/2010/main" val="29947993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30730EF4-134E-DDC2-A841-BE147EDB5338}"/>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BD8C3019-2D79-0672-3D2E-A6603EC57761}"/>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10FDC36-841E-1FF4-F99D-01AB2D01891B}"/>
              </a:ext>
            </a:extLst>
          </p:cNvPr>
          <p:cNvSpPr>
            <a:spLocks noGrp="1"/>
          </p:cNvSpPr>
          <p:nvPr>
            <p:ph type="dt" sz="half" idx="10"/>
          </p:nvPr>
        </p:nvSpPr>
        <p:spPr/>
        <p:txBody>
          <a:bodyPr/>
          <a:lstStyle/>
          <a:p>
            <a:fld id="{7636A1D0-DC9C-4719-B637-8549988EEBA4}" type="datetimeFigureOut">
              <a:rPr lang="fr-FR" smtClean="0"/>
              <a:t>09/03/2023</a:t>
            </a:fld>
            <a:endParaRPr lang="fr-FR"/>
          </a:p>
        </p:txBody>
      </p:sp>
      <p:sp>
        <p:nvSpPr>
          <p:cNvPr id="5" name="Espace réservé du pied de page 4">
            <a:extLst>
              <a:ext uri="{FF2B5EF4-FFF2-40B4-BE49-F238E27FC236}">
                <a16:creationId xmlns:a16="http://schemas.microsoft.com/office/drawing/2014/main" id="{25D8730F-5A24-E22E-C42F-C329F3C2B7A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EE4E0BB-923D-EA9B-A792-A04D0DEEAF6D}"/>
              </a:ext>
            </a:extLst>
          </p:cNvPr>
          <p:cNvSpPr>
            <a:spLocks noGrp="1"/>
          </p:cNvSpPr>
          <p:nvPr>
            <p:ph type="sldNum" sz="quarter" idx="12"/>
          </p:nvPr>
        </p:nvSpPr>
        <p:spPr/>
        <p:txBody>
          <a:bodyPr/>
          <a:lstStyle/>
          <a:p>
            <a:fld id="{E297CEF5-5221-40F3-863D-0016E41152D0}" type="slidenum">
              <a:rPr lang="fr-FR" smtClean="0"/>
              <a:t>‹N°›</a:t>
            </a:fld>
            <a:endParaRPr lang="fr-FR"/>
          </a:p>
        </p:txBody>
      </p:sp>
    </p:spTree>
    <p:extLst>
      <p:ext uri="{BB962C8B-B14F-4D97-AF65-F5344CB8AC3E}">
        <p14:creationId xmlns:p14="http://schemas.microsoft.com/office/powerpoint/2010/main" val="42322453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6051AF0-9968-7384-E461-774F09602625}"/>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EE30F022-09BA-1DD9-5027-EE010DE9913C}"/>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CFC6D44-43F8-FED3-97C5-712A0D27F3F7}"/>
              </a:ext>
            </a:extLst>
          </p:cNvPr>
          <p:cNvSpPr>
            <a:spLocks noGrp="1"/>
          </p:cNvSpPr>
          <p:nvPr>
            <p:ph type="dt" sz="half" idx="10"/>
          </p:nvPr>
        </p:nvSpPr>
        <p:spPr/>
        <p:txBody>
          <a:bodyPr/>
          <a:lstStyle/>
          <a:p>
            <a:fld id="{7636A1D0-DC9C-4719-B637-8549988EEBA4}" type="datetimeFigureOut">
              <a:rPr lang="fr-FR" smtClean="0"/>
              <a:t>09/03/2023</a:t>
            </a:fld>
            <a:endParaRPr lang="fr-FR"/>
          </a:p>
        </p:txBody>
      </p:sp>
      <p:sp>
        <p:nvSpPr>
          <p:cNvPr id="5" name="Espace réservé du pied de page 4">
            <a:extLst>
              <a:ext uri="{FF2B5EF4-FFF2-40B4-BE49-F238E27FC236}">
                <a16:creationId xmlns:a16="http://schemas.microsoft.com/office/drawing/2014/main" id="{EFC5A5BC-2F6E-86B7-6E66-FB7BBF52040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96E12C9-C4B9-35E7-7B0C-FAE81A1B04D6}"/>
              </a:ext>
            </a:extLst>
          </p:cNvPr>
          <p:cNvSpPr>
            <a:spLocks noGrp="1"/>
          </p:cNvSpPr>
          <p:nvPr>
            <p:ph type="sldNum" sz="quarter" idx="12"/>
          </p:nvPr>
        </p:nvSpPr>
        <p:spPr/>
        <p:txBody>
          <a:bodyPr/>
          <a:lstStyle/>
          <a:p>
            <a:fld id="{E297CEF5-5221-40F3-863D-0016E41152D0}" type="slidenum">
              <a:rPr lang="fr-FR" smtClean="0"/>
              <a:t>‹N°›</a:t>
            </a:fld>
            <a:endParaRPr lang="fr-FR"/>
          </a:p>
        </p:txBody>
      </p:sp>
    </p:spTree>
    <p:extLst>
      <p:ext uri="{BB962C8B-B14F-4D97-AF65-F5344CB8AC3E}">
        <p14:creationId xmlns:p14="http://schemas.microsoft.com/office/powerpoint/2010/main" val="25013224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6B6D60A-AB77-0975-1AC0-9C05B7AFDB02}"/>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5A3B994B-8C70-95BC-0C32-A3C1685CB0F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700D6B01-5BA5-5195-3A3D-523A80F9AD26}"/>
              </a:ext>
            </a:extLst>
          </p:cNvPr>
          <p:cNvSpPr>
            <a:spLocks noGrp="1"/>
          </p:cNvSpPr>
          <p:nvPr>
            <p:ph type="dt" sz="half" idx="10"/>
          </p:nvPr>
        </p:nvSpPr>
        <p:spPr/>
        <p:txBody>
          <a:bodyPr/>
          <a:lstStyle/>
          <a:p>
            <a:fld id="{7636A1D0-DC9C-4719-B637-8549988EEBA4}" type="datetimeFigureOut">
              <a:rPr lang="fr-FR" smtClean="0"/>
              <a:t>09/03/2023</a:t>
            </a:fld>
            <a:endParaRPr lang="fr-FR"/>
          </a:p>
        </p:txBody>
      </p:sp>
      <p:sp>
        <p:nvSpPr>
          <p:cNvPr id="5" name="Espace réservé du pied de page 4">
            <a:extLst>
              <a:ext uri="{FF2B5EF4-FFF2-40B4-BE49-F238E27FC236}">
                <a16:creationId xmlns:a16="http://schemas.microsoft.com/office/drawing/2014/main" id="{CACFD71D-2AB5-41BE-A6DA-DBDCE24E1BE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490214B-1B60-7407-9467-651375A062C2}"/>
              </a:ext>
            </a:extLst>
          </p:cNvPr>
          <p:cNvSpPr>
            <a:spLocks noGrp="1"/>
          </p:cNvSpPr>
          <p:nvPr>
            <p:ph type="sldNum" sz="quarter" idx="12"/>
          </p:nvPr>
        </p:nvSpPr>
        <p:spPr/>
        <p:txBody>
          <a:bodyPr/>
          <a:lstStyle/>
          <a:p>
            <a:fld id="{E297CEF5-5221-40F3-863D-0016E41152D0}" type="slidenum">
              <a:rPr lang="fr-FR" smtClean="0"/>
              <a:t>‹N°›</a:t>
            </a:fld>
            <a:endParaRPr lang="fr-FR"/>
          </a:p>
        </p:txBody>
      </p:sp>
    </p:spTree>
    <p:extLst>
      <p:ext uri="{BB962C8B-B14F-4D97-AF65-F5344CB8AC3E}">
        <p14:creationId xmlns:p14="http://schemas.microsoft.com/office/powerpoint/2010/main" val="22114088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4FE51E6-DFD5-072B-2B75-F3425B780D6E}"/>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742D41E1-8250-3559-3C34-362C4F4E185B}"/>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86B4DE2D-156C-97FE-A2E5-727DC4449B7F}"/>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B4DB26DF-7C36-3231-39B8-22A7F1F76EA0}"/>
              </a:ext>
            </a:extLst>
          </p:cNvPr>
          <p:cNvSpPr>
            <a:spLocks noGrp="1"/>
          </p:cNvSpPr>
          <p:nvPr>
            <p:ph type="dt" sz="half" idx="10"/>
          </p:nvPr>
        </p:nvSpPr>
        <p:spPr/>
        <p:txBody>
          <a:bodyPr/>
          <a:lstStyle/>
          <a:p>
            <a:fld id="{7636A1D0-DC9C-4719-B637-8549988EEBA4}" type="datetimeFigureOut">
              <a:rPr lang="fr-FR" smtClean="0"/>
              <a:t>09/03/2023</a:t>
            </a:fld>
            <a:endParaRPr lang="fr-FR"/>
          </a:p>
        </p:txBody>
      </p:sp>
      <p:sp>
        <p:nvSpPr>
          <p:cNvPr id="6" name="Espace réservé du pied de page 5">
            <a:extLst>
              <a:ext uri="{FF2B5EF4-FFF2-40B4-BE49-F238E27FC236}">
                <a16:creationId xmlns:a16="http://schemas.microsoft.com/office/drawing/2014/main" id="{C8E019E4-02BD-D344-666D-DDC314BAAE11}"/>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337C5025-AC6A-ABAB-3369-8EB59163F2B7}"/>
              </a:ext>
            </a:extLst>
          </p:cNvPr>
          <p:cNvSpPr>
            <a:spLocks noGrp="1"/>
          </p:cNvSpPr>
          <p:nvPr>
            <p:ph type="sldNum" sz="quarter" idx="12"/>
          </p:nvPr>
        </p:nvSpPr>
        <p:spPr/>
        <p:txBody>
          <a:bodyPr/>
          <a:lstStyle/>
          <a:p>
            <a:fld id="{E297CEF5-5221-40F3-863D-0016E41152D0}" type="slidenum">
              <a:rPr lang="fr-FR" smtClean="0"/>
              <a:t>‹N°›</a:t>
            </a:fld>
            <a:endParaRPr lang="fr-FR"/>
          </a:p>
        </p:txBody>
      </p:sp>
    </p:spTree>
    <p:extLst>
      <p:ext uri="{BB962C8B-B14F-4D97-AF65-F5344CB8AC3E}">
        <p14:creationId xmlns:p14="http://schemas.microsoft.com/office/powerpoint/2010/main" val="7838297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FAB3C84-D1F5-7EE6-CC64-F76F148FA729}"/>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2B3BCAB3-E82C-E9E1-E6D1-013480237C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9DEAADA8-8200-43F3-FAA8-4D1B7B329060}"/>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786E900F-4F34-748F-D1C7-974261C8DB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9437DC44-8F50-CFA5-5C91-E6541AA52F70}"/>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1F8B2EC6-8F73-2BB6-8F59-E0CBD0D4EB26}"/>
              </a:ext>
            </a:extLst>
          </p:cNvPr>
          <p:cNvSpPr>
            <a:spLocks noGrp="1"/>
          </p:cNvSpPr>
          <p:nvPr>
            <p:ph type="dt" sz="half" idx="10"/>
          </p:nvPr>
        </p:nvSpPr>
        <p:spPr/>
        <p:txBody>
          <a:bodyPr/>
          <a:lstStyle/>
          <a:p>
            <a:fld id="{7636A1D0-DC9C-4719-B637-8549988EEBA4}" type="datetimeFigureOut">
              <a:rPr lang="fr-FR" smtClean="0"/>
              <a:t>09/03/2023</a:t>
            </a:fld>
            <a:endParaRPr lang="fr-FR"/>
          </a:p>
        </p:txBody>
      </p:sp>
      <p:sp>
        <p:nvSpPr>
          <p:cNvPr id="8" name="Espace réservé du pied de page 7">
            <a:extLst>
              <a:ext uri="{FF2B5EF4-FFF2-40B4-BE49-F238E27FC236}">
                <a16:creationId xmlns:a16="http://schemas.microsoft.com/office/drawing/2014/main" id="{6BB82C74-AD00-AF6A-763E-FE15B52E3ECB}"/>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953CAFB2-ABAD-78DB-A2B2-ADEAFBBC78D3}"/>
              </a:ext>
            </a:extLst>
          </p:cNvPr>
          <p:cNvSpPr>
            <a:spLocks noGrp="1"/>
          </p:cNvSpPr>
          <p:nvPr>
            <p:ph type="sldNum" sz="quarter" idx="12"/>
          </p:nvPr>
        </p:nvSpPr>
        <p:spPr/>
        <p:txBody>
          <a:bodyPr/>
          <a:lstStyle/>
          <a:p>
            <a:fld id="{E297CEF5-5221-40F3-863D-0016E41152D0}" type="slidenum">
              <a:rPr lang="fr-FR" smtClean="0"/>
              <a:t>‹N°›</a:t>
            </a:fld>
            <a:endParaRPr lang="fr-FR"/>
          </a:p>
        </p:txBody>
      </p:sp>
    </p:spTree>
    <p:extLst>
      <p:ext uri="{BB962C8B-B14F-4D97-AF65-F5344CB8AC3E}">
        <p14:creationId xmlns:p14="http://schemas.microsoft.com/office/powerpoint/2010/main" val="29990381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0F107C-6CFA-B55A-D1F8-FD3791A83BCF}"/>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709F4C69-2B64-1627-D6BC-27795E5414A1}"/>
              </a:ext>
            </a:extLst>
          </p:cNvPr>
          <p:cNvSpPr>
            <a:spLocks noGrp="1"/>
          </p:cNvSpPr>
          <p:nvPr>
            <p:ph type="dt" sz="half" idx="10"/>
          </p:nvPr>
        </p:nvSpPr>
        <p:spPr/>
        <p:txBody>
          <a:bodyPr/>
          <a:lstStyle/>
          <a:p>
            <a:fld id="{7636A1D0-DC9C-4719-B637-8549988EEBA4}" type="datetimeFigureOut">
              <a:rPr lang="fr-FR" smtClean="0"/>
              <a:t>09/03/2023</a:t>
            </a:fld>
            <a:endParaRPr lang="fr-FR"/>
          </a:p>
        </p:txBody>
      </p:sp>
      <p:sp>
        <p:nvSpPr>
          <p:cNvPr id="4" name="Espace réservé du pied de page 3">
            <a:extLst>
              <a:ext uri="{FF2B5EF4-FFF2-40B4-BE49-F238E27FC236}">
                <a16:creationId xmlns:a16="http://schemas.microsoft.com/office/drawing/2014/main" id="{64C26ABC-8FBA-EF5C-5DDA-F0EDBFD0439D}"/>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45FBC73F-FD3A-68A1-CDC8-686167923FF2}"/>
              </a:ext>
            </a:extLst>
          </p:cNvPr>
          <p:cNvSpPr>
            <a:spLocks noGrp="1"/>
          </p:cNvSpPr>
          <p:nvPr>
            <p:ph type="sldNum" sz="quarter" idx="12"/>
          </p:nvPr>
        </p:nvSpPr>
        <p:spPr/>
        <p:txBody>
          <a:bodyPr/>
          <a:lstStyle/>
          <a:p>
            <a:fld id="{E297CEF5-5221-40F3-863D-0016E41152D0}" type="slidenum">
              <a:rPr lang="fr-FR" smtClean="0"/>
              <a:t>‹N°›</a:t>
            </a:fld>
            <a:endParaRPr lang="fr-FR"/>
          </a:p>
        </p:txBody>
      </p:sp>
    </p:spTree>
    <p:extLst>
      <p:ext uri="{BB962C8B-B14F-4D97-AF65-F5344CB8AC3E}">
        <p14:creationId xmlns:p14="http://schemas.microsoft.com/office/powerpoint/2010/main" val="298697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974AB0C2-827C-1606-D3C6-57BAE39AB40A}"/>
              </a:ext>
            </a:extLst>
          </p:cNvPr>
          <p:cNvSpPr>
            <a:spLocks noGrp="1"/>
          </p:cNvSpPr>
          <p:nvPr>
            <p:ph type="dt" sz="half" idx="10"/>
          </p:nvPr>
        </p:nvSpPr>
        <p:spPr/>
        <p:txBody>
          <a:bodyPr/>
          <a:lstStyle/>
          <a:p>
            <a:fld id="{7636A1D0-DC9C-4719-B637-8549988EEBA4}" type="datetimeFigureOut">
              <a:rPr lang="fr-FR" smtClean="0"/>
              <a:t>09/03/2023</a:t>
            </a:fld>
            <a:endParaRPr lang="fr-FR"/>
          </a:p>
        </p:txBody>
      </p:sp>
      <p:sp>
        <p:nvSpPr>
          <p:cNvPr id="3" name="Espace réservé du pied de page 2">
            <a:extLst>
              <a:ext uri="{FF2B5EF4-FFF2-40B4-BE49-F238E27FC236}">
                <a16:creationId xmlns:a16="http://schemas.microsoft.com/office/drawing/2014/main" id="{628F2DA1-363D-20F2-1E88-50EC43278DCF}"/>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A25AED5D-2AD6-D43A-B8BA-4899A3C0AAF4}"/>
              </a:ext>
            </a:extLst>
          </p:cNvPr>
          <p:cNvSpPr>
            <a:spLocks noGrp="1"/>
          </p:cNvSpPr>
          <p:nvPr>
            <p:ph type="sldNum" sz="quarter" idx="12"/>
          </p:nvPr>
        </p:nvSpPr>
        <p:spPr/>
        <p:txBody>
          <a:bodyPr/>
          <a:lstStyle/>
          <a:p>
            <a:fld id="{E297CEF5-5221-40F3-863D-0016E41152D0}" type="slidenum">
              <a:rPr lang="fr-FR" smtClean="0"/>
              <a:t>‹N°›</a:t>
            </a:fld>
            <a:endParaRPr lang="fr-FR"/>
          </a:p>
        </p:txBody>
      </p:sp>
    </p:spTree>
    <p:extLst>
      <p:ext uri="{BB962C8B-B14F-4D97-AF65-F5344CB8AC3E}">
        <p14:creationId xmlns:p14="http://schemas.microsoft.com/office/powerpoint/2010/main" val="4138452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8894841-44B0-C72B-6621-343AEAFC7503}"/>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F35C02B0-D73A-D8D1-445C-FB276AB26E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719758E7-671B-3C77-8DA0-7C9B09DCBA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E7CC157A-B872-AD56-EFD1-B38FDF9BAD27}"/>
              </a:ext>
            </a:extLst>
          </p:cNvPr>
          <p:cNvSpPr>
            <a:spLocks noGrp="1"/>
          </p:cNvSpPr>
          <p:nvPr>
            <p:ph type="dt" sz="half" idx="10"/>
          </p:nvPr>
        </p:nvSpPr>
        <p:spPr/>
        <p:txBody>
          <a:bodyPr/>
          <a:lstStyle/>
          <a:p>
            <a:fld id="{7636A1D0-DC9C-4719-B637-8549988EEBA4}" type="datetimeFigureOut">
              <a:rPr lang="fr-FR" smtClean="0"/>
              <a:t>09/03/2023</a:t>
            </a:fld>
            <a:endParaRPr lang="fr-FR"/>
          </a:p>
        </p:txBody>
      </p:sp>
      <p:sp>
        <p:nvSpPr>
          <p:cNvPr id="6" name="Espace réservé du pied de page 5">
            <a:extLst>
              <a:ext uri="{FF2B5EF4-FFF2-40B4-BE49-F238E27FC236}">
                <a16:creationId xmlns:a16="http://schemas.microsoft.com/office/drawing/2014/main" id="{768A5FC4-F1AC-682F-784D-79D0E4807654}"/>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87AA414A-19C9-36AC-2908-DE90C5D136CF}"/>
              </a:ext>
            </a:extLst>
          </p:cNvPr>
          <p:cNvSpPr>
            <a:spLocks noGrp="1"/>
          </p:cNvSpPr>
          <p:nvPr>
            <p:ph type="sldNum" sz="quarter" idx="12"/>
          </p:nvPr>
        </p:nvSpPr>
        <p:spPr/>
        <p:txBody>
          <a:bodyPr/>
          <a:lstStyle/>
          <a:p>
            <a:fld id="{E297CEF5-5221-40F3-863D-0016E41152D0}" type="slidenum">
              <a:rPr lang="fr-FR" smtClean="0"/>
              <a:t>‹N°›</a:t>
            </a:fld>
            <a:endParaRPr lang="fr-FR"/>
          </a:p>
        </p:txBody>
      </p:sp>
    </p:spTree>
    <p:extLst>
      <p:ext uri="{BB962C8B-B14F-4D97-AF65-F5344CB8AC3E}">
        <p14:creationId xmlns:p14="http://schemas.microsoft.com/office/powerpoint/2010/main" val="7795611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03D8730-38F7-CA7C-56D0-AC9F874510ED}"/>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CA43EB06-A0F2-DC43-986C-D91F38AB9B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8ED5A28B-FC44-3670-51FD-4F09A3EDFE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07EA6EEA-F75C-D0C0-3AE6-A21B02C23E74}"/>
              </a:ext>
            </a:extLst>
          </p:cNvPr>
          <p:cNvSpPr>
            <a:spLocks noGrp="1"/>
          </p:cNvSpPr>
          <p:nvPr>
            <p:ph type="dt" sz="half" idx="10"/>
          </p:nvPr>
        </p:nvSpPr>
        <p:spPr/>
        <p:txBody>
          <a:bodyPr/>
          <a:lstStyle/>
          <a:p>
            <a:fld id="{7636A1D0-DC9C-4719-B637-8549988EEBA4}" type="datetimeFigureOut">
              <a:rPr lang="fr-FR" smtClean="0"/>
              <a:t>09/03/2023</a:t>
            </a:fld>
            <a:endParaRPr lang="fr-FR"/>
          </a:p>
        </p:txBody>
      </p:sp>
      <p:sp>
        <p:nvSpPr>
          <p:cNvPr id="6" name="Espace réservé du pied de page 5">
            <a:extLst>
              <a:ext uri="{FF2B5EF4-FFF2-40B4-BE49-F238E27FC236}">
                <a16:creationId xmlns:a16="http://schemas.microsoft.com/office/drawing/2014/main" id="{49455EDB-8BCD-63F2-C92A-88A68EE32643}"/>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C829B81-B98C-9F56-1597-75998C27DD1D}"/>
              </a:ext>
            </a:extLst>
          </p:cNvPr>
          <p:cNvSpPr>
            <a:spLocks noGrp="1"/>
          </p:cNvSpPr>
          <p:nvPr>
            <p:ph type="sldNum" sz="quarter" idx="12"/>
          </p:nvPr>
        </p:nvSpPr>
        <p:spPr/>
        <p:txBody>
          <a:bodyPr/>
          <a:lstStyle/>
          <a:p>
            <a:fld id="{E297CEF5-5221-40F3-863D-0016E41152D0}" type="slidenum">
              <a:rPr lang="fr-FR" smtClean="0"/>
              <a:t>‹N°›</a:t>
            </a:fld>
            <a:endParaRPr lang="fr-FR"/>
          </a:p>
        </p:txBody>
      </p:sp>
    </p:spTree>
    <p:extLst>
      <p:ext uri="{BB962C8B-B14F-4D97-AF65-F5344CB8AC3E}">
        <p14:creationId xmlns:p14="http://schemas.microsoft.com/office/powerpoint/2010/main" val="9700566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89D2E4EB-FBF6-6E44-B9F5-946E0B60E1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1E7E65AF-97C2-C735-50F7-6B59F066EB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A62ACBE-31CE-8B2C-5BDF-F8A5901772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36A1D0-DC9C-4719-B637-8549988EEBA4}" type="datetimeFigureOut">
              <a:rPr lang="fr-FR" smtClean="0"/>
              <a:t>09/03/2023</a:t>
            </a:fld>
            <a:endParaRPr lang="fr-FR"/>
          </a:p>
        </p:txBody>
      </p:sp>
      <p:sp>
        <p:nvSpPr>
          <p:cNvPr id="5" name="Espace réservé du pied de page 4">
            <a:extLst>
              <a:ext uri="{FF2B5EF4-FFF2-40B4-BE49-F238E27FC236}">
                <a16:creationId xmlns:a16="http://schemas.microsoft.com/office/drawing/2014/main" id="{4638216C-C0B7-B41D-C0FF-5A98BC3E2A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115BCBDF-BEC9-1EA7-3494-CE81A47FF3D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97CEF5-5221-40F3-863D-0016E41152D0}" type="slidenum">
              <a:rPr lang="fr-FR" smtClean="0"/>
              <a:t>‹N°›</a:t>
            </a:fld>
            <a:endParaRPr lang="fr-FR"/>
          </a:p>
        </p:txBody>
      </p:sp>
    </p:spTree>
    <p:extLst>
      <p:ext uri="{BB962C8B-B14F-4D97-AF65-F5344CB8AC3E}">
        <p14:creationId xmlns:p14="http://schemas.microsoft.com/office/powerpoint/2010/main" val="11516616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jpg"/><Relationship Id="rId7" Type="http://schemas.openxmlformats.org/officeDocument/2006/relationships/image" Target="../media/image28.jpe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jpg"/><Relationship Id="rId7" Type="http://schemas.openxmlformats.org/officeDocument/2006/relationships/image" Target="../media/image33.jpe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40.png"/><Relationship Id="rId5" Type="http://schemas.microsoft.com/office/2007/relationships/hdphoto" Target="../media/hdphoto2.wdp"/><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1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2.jpg"/><Relationship Id="rId7" Type="http://schemas.openxmlformats.org/officeDocument/2006/relationships/image" Target="../media/image53.jpe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 Id="rId9" Type="http://schemas.openxmlformats.org/officeDocument/2006/relationships/image" Target="../media/image55.jpeg"/></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6.png"/><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2.jpg"/><Relationship Id="rId7" Type="http://schemas.openxmlformats.org/officeDocument/2006/relationships/image" Target="../media/image13.jpe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2.jpg"/><Relationship Id="rId7" Type="http://schemas.openxmlformats.org/officeDocument/2006/relationships/image" Target="../media/image18.jpe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2.jpg"/><Relationship Id="rId7" Type="http://schemas.openxmlformats.org/officeDocument/2006/relationships/image" Target="../media/image23.jpe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78A0705E-267E-D3F6-05F2-82BA3E328755}"/>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Effect>
                      <a14:brightnessContrast bright="28000" contrast="-26000"/>
                    </a14:imgEffect>
                  </a14:imgLayer>
                </a14:imgProps>
              </a:ext>
            </a:extLst>
          </a:blip>
          <a:stretch>
            <a:fillRect/>
          </a:stretch>
        </p:blipFill>
        <p:spPr>
          <a:xfrm>
            <a:off x="2400297" y="329912"/>
            <a:ext cx="7391400" cy="6034926"/>
          </a:xfrm>
          <a:prstGeom prst="rect">
            <a:avLst/>
          </a:prstGeom>
          <a:effectLst>
            <a:reflection stA="0" endPos="65000" dist="50800" dir="5400000" sy="-100000" algn="bl" rotWithShape="0"/>
          </a:effectLst>
        </p:spPr>
      </p:pic>
      <p:pic>
        <p:nvPicPr>
          <p:cNvPr id="4" name="Image 3">
            <a:extLst>
              <a:ext uri="{FF2B5EF4-FFF2-40B4-BE49-F238E27FC236}">
                <a16:creationId xmlns:a16="http://schemas.microsoft.com/office/drawing/2014/main" id="{DEDDB752-AE20-6A8B-ECA4-C542B734AE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7033" y="6364838"/>
            <a:ext cx="1783191" cy="276803"/>
          </a:xfrm>
          <a:prstGeom prst="rect">
            <a:avLst/>
          </a:prstGeom>
        </p:spPr>
      </p:pic>
      <p:pic>
        <p:nvPicPr>
          <p:cNvPr id="5" name="Image 4">
            <a:extLst>
              <a:ext uri="{FF2B5EF4-FFF2-40B4-BE49-F238E27FC236}">
                <a16:creationId xmlns:a16="http://schemas.microsoft.com/office/drawing/2014/main" id="{4DC8139F-D717-EEB6-7A57-381AD38A64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54623" y="174481"/>
            <a:ext cx="1682750" cy="2195830"/>
          </a:xfrm>
          <a:prstGeom prst="rect">
            <a:avLst/>
          </a:prstGeom>
        </p:spPr>
      </p:pic>
      <p:sp>
        <p:nvSpPr>
          <p:cNvPr id="6" name="ZoneTexte 5">
            <a:extLst>
              <a:ext uri="{FF2B5EF4-FFF2-40B4-BE49-F238E27FC236}">
                <a16:creationId xmlns:a16="http://schemas.microsoft.com/office/drawing/2014/main" id="{F03175DB-B06B-E872-6DD3-E75428647047}"/>
              </a:ext>
            </a:extLst>
          </p:cNvPr>
          <p:cNvSpPr txBox="1"/>
          <p:nvPr/>
        </p:nvSpPr>
        <p:spPr>
          <a:xfrm>
            <a:off x="10173817" y="6503141"/>
            <a:ext cx="1900687" cy="276999"/>
          </a:xfrm>
          <a:prstGeom prst="rect">
            <a:avLst/>
          </a:prstGeom>
          <a:noFill/>
        </p:spPr>
        <p:txBody>
          <a:bodyPr wrap="square" rtlCol="0">
            <a:spAutoFit/>
          </a:bodyPr>
          <a:lstStyle/>
          <a:p>
            <a:pPr>
              <a:buClr>
                <a:srgbClr val="99CC33"/>
              </a:buClr>
              <a:buSzPct val="70000"/>
            </a:pPr>
            <a:r>
              <a:rPr lang="fr-FR" sz="1200" dirty="0">
                <a:latin typeface="Conthrax Sb" panose="020B0707020201080204" pitchFamily="34" charset="0"/>
              </a:rPr>
              <a:t>Novembre 2022</a:t>
            </a:r>
          </a:p>
        </p:txBody>
      </p:sp>
      <p:sp>
        <p:nvSpPr>
          <p:cNvPr id="7" name="ZoneTexte 6">
            <a:extLst>
              <a:ext uri="{FF2B5EF4-FFF2-40B4-BE49-F238E27FC236}">
                <a16:creationId xmlns:a16="http://schemas.microsoft.com/office/drawing/2014/main" id="{DFB4FEA6-3DBE-F3C3-F351-D04E8A3CF2FD}"/>
              </a:ext>
            </a:extLst>
          </p:cNvPr>
          <p:cNvSpPr txBox="1"/>
          <p:nvPr/>
        </p:nvSpPr>
        <p:spPr>
          <a:xfrm>
            <a:off x="114300" y="2563563"/>
            <a:ext cx="11960203" cy="2308324"/>
          </a:xfrm>
          <a:prstGeom prst="rect">
            <a:avLst/>
          </a:prstGeom>
          <a:noFill/>
        </p:spPr>
        <p:txBody>
          <a:bodyPr wrap="square" rtlCol="0">
            <a:spAutoFit/>
          </a:bodyPr>
          <a:lstStyle/>
          <a:p>
            <a:pPr algn="ctr">
              <a:buClr>
                <a:srgbClr val="99CC33"/>
              </a:buClr>
              <a:buSzPct val="70000"/>
            </a:pPr>
            <a:r>
              <a:rPr lang="fr-FR" sz="3600" dirty="0">
                <a:solidFill>
                  <a:srgbClr val="C00000"/>
                </a:solidFill>
                <a:latin typeface="Conthrax Sb" panose="020B0707020201080204" pitchFamily="34" charset="0"/>
              </a:rPr>
              <a:t>AMENAGEMENT URBAIN</a:t>
            </a:r>
          </a:p>
          <a:p>
            <a:pPr algn="ctr">
              <a:buClr>
                <a:srgbClr val="99CC33"/>
              </a:buClr>
              <a:buSzPct val="70000"/>
            </a:pPr>
            <a:r>
              <a:rPr lang="fr-FR" sz="3600" dirty="0">
                <a:solidFill>
                  <a:srgbClr val="C00000"/>
                </a:solidFill>
                <a:latin typeface="Conthrax Sb" panose="020B0707020201080204" pitchFamily="34" charset="0"/>
              </a:rPr>
              <a:t>REQUALIFICATION DE LA RUE DU MONT VENTOUX &amp; CARREFOUR VENTOUX / BATTU / DE GAULLE / PASTEUR</a:t>
            </a:r>
          </a:p>
        </p:txBody>
      </p:sp>
    </p:spTree>
    <p:extLst>
      <p:ext uri="{BB962C8B-B14F-4D97-AF65-F5344CB8AC3E}">
        <p14:creationId xmlns:p14="http://schemas.microsoft.com/office/powerpoint/2010/main" val="39307864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Connecteur droit 6">
            <a:extLst>
              <a:ext uri="{FF2B5EF4-FFF2-40B4-BE49-F238E27FC236}">
                <a16:creationId xmlns:a16="http://schemas.microsoft.com/office/drawing/2014/main" id="{154B440D-3D9D-1C9A-88F3-B0D0DD01F1EB}"/>
              </a:ext>
            </a:extLst>
          </p:cNvPr>
          <p:cNvCxnSpPr/>
          <p:nvPr/>
        </p:nvCxnSpPr>
        <p:spPr>
          <a:xfrm>
            <a:off x="0" y="6263074"/>
            <a:ext cx="12192000"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ZoneTexte 4">
            <a:extLst>
              <a:ext uri="{FF2B5EF4-FFF2-40B4-BE49-F238E27FC236}">
                <a16:creationId xmlns:a16="http://schemas.microsoft.com/office/drawing/2014/main" id="{61287357-8181-37B3-7290-F35605AA19C4}"/>
              </a:ext>
            </a:extLst>
          </p:cNvPr>
          <p:cNvSpPr txBox="1"/>
          <p:nvPr/>
        </p:nvSpPr>
        <p:spPr>
          <a:xfrm>
            <a:off x="5724525" y="6124575"/>
            <a:ext cx="742950" cy="276999"/>
          </a:xfrm>
          <a:prstGeom prst="rect">
            <a:avLst/>
          </a:prstGeom>
          <a:solidFill>
            <a:schemeClr val="bg1"/>
          </a:solidFill>
        </p:spPr>
        <p:txBody>
          <a:bodyPr wrap="square" rtlCol="0">
            <a:spAutoFit/>
          </a:bodyPr>
          <a:lstStyle/>
          <a:p>
            <a:pPr algn="ctr"/>
            <a:r>
              <a:rPr lang="fr-FR" sz="1200" b="1" dirty="0">
                <a:solidFill>
                  <a:srgbClr val="C00000"/>
                </a:solidFill>
              </a:rPr>
              <a:t>9</a:t>
            </a:r>
          </a:p>
        </p:txBody>
      </p:sp>
      <p:pic>
        <p:nvPicPr>
          <p:cNvPr id="8" name="Image 7">
            <a:extLst>
              <a:ext uri="{FF2B5EF4-FFF2-40B4-BE49-F238E27FC236}">
                <a16:creationId xmlns:a16="http://schemas.microsoft.com/office/drawing/2014/main" id="{63F62ED0-4C01-6E2E-5332-0B06E42F0A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84" y="6285015"/>
            <a:ext cx="431803" cy="563463"/>
          </a:xfrm>
          <a:prstGeom prst="rect">
            <a:avLst/>
          </a:prstGeom>
        </p:spPr>
      </p:pic>
      <p:grpSp>
        <p:nvGrpSpPr>
          <p:cNvPr id="11" name="Groupe 10">
            <a:extLst>
              <a:ext uri="{FF2B5EF4-FFF2-40B4-BE49-F238E27FC236}">
                <a16:creationId xmlns:a16="http://schemas.microsoft.com/office/drawing/2014/main" id="{1A9D0E6E-0E94-9803-F2D0-E515D50FD226}"/>
              </a:ext>
            </a:extLst>
          </p:cNvPr>
          <p:cNvGrpSpPr/>
          <p:nvPr/>
        </p:nvGrpSpPr>
        <p:grpSpPr>
          <a:xfrm>
            <a:off x="10677566" y="6314462"/>
            <a:ext cx="1646157" cy="471832"/>
            <a:chOff x="10677566" y="6314462"/>
            <a:chExt cx="1646157" cy="471832"/>
          </a:xfrm>
        </p:grpSpPr>
        <p:pic>
          <p:nvPicPr>
            <p:cNvPr id="9" name="Image 8">
              <a:extLst>
                <a:ext uri="{FF2B5EF4-FFF2-40B4-BE49-F238E27FC236}">
                  <a16:creationId xmlns:a16="http://schemas.microsoft.com/office/drawing/2014/main" id="{0E06C223-2662-91ED-6E46-A8F406F842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9462" y="6314462"/>
              <a:ext cx="1122366" cy="174224"/>
            </a:xfrm>
            <a:prstGeom prst="rect">
              <a:avLst/>
            </a:prstGeom>
          </p:spPr>
        </p:pic>
        <p:sp>
          <p:nvSpPr>
            <p:cNvPr id="10" name="ZoneTexte 9">
              <a:extLst>
                <a:ext uri="{FF2B5EF4-FFF2-40B4-BE49-F238E27FC236}">
                  <a16:creationId xmlns:a16="http://schemas.microsoft.com/office/drawing/2014/main" id="{12CB746D-7098-51C6-B7C5-C6765E5E5FCE}"/>
                </a:ext>
              </a:extLst>
            </p:cNvPr>
            <p:cNvSpPr txBox="1"/>
            <p:nvPr/>
          </p:nvSpPr>
          <p:spPr>
            <a:xfrm>
              <a:off x="10677566" y="6540073"/>
              <a:ext cx="1646157" cy="246221"/>
            </a:xfrm>
            <a:prstGeom prst="rect">
              <a:avLst/>
            </a:prstGeom>
            <a:noFill/>
          </p:spPr>
          <p:txBody>
            <a:bodyPr wrap="square" rtlCol="0">
              <a:spAutoFit/>
            </a:bodyPr>
            <a:lstStyle/>
            <a:p>
              <a:pPr algn="ctr">
                <a:buClr>
                  <a:srgbClr val="99CC33"/>
                </a:buClr>
                <a:buSzPct val="70000"/>
              </a:pPr>
              <a:r>
                <a:rPr lang="fr-FR" sz="500" dirty="0">
                  <a:latin typeface="Conthrax Sb" panose="020B0707020201080204" pitchFamily="34" charset="0"/>
                </a:rPr>
                <a:t>285 Rue Jean Rostand</a:t>
              </a:r>
            </a:p>
            <a:p>
              <a:pPr algn="ctr">
                <a:buClr>
                  <a:srgbClr val="99CC33"/>
                </a:buClr>
                <a:buSzPct val="70000"/>
              </a:pPr>
              <a:r>
                <a:rPr lang="fr-FR" sz="500" dirty="0">
                  <a:latin typeface="Conthrax Sb" panose="020B0707020201080204" pitchFamily="34" charset="0"/>
                </a:rPr>
                <a:t>26800 PORTES LES VALENCE</a:t>
              </a:r>
            </a:p>
          </p:txBody>
        </p:sp>
      </p:grpSp>
      <p:sp>
        <p:nvSpPr>
          <p:cNvPr id="12" name="ZoneTexte 11">
            <a:extLst>
              <a:ext uri="{FF2B5EF4-FFF2-40B4-BE49-F238E27FC236}">
                <a16:creationId xmlns:a16="http://schemas.microsoft.com/office/drawing/2014/main" id="{2A3B2200-25C7-ED10-7219-E55E8B7F4945}"/>
              </a:ext>
            </a:extLst>
          </p:cNvPr>
          <p:cNvSpPr txBox="1"/>
          <p:nvPr/>
        </p:nvSpPr>
        <p:spPr>
          <a:xfrm>
            <a:off x="185737" y="225593"/>
            <a:ext cx="11820525" cy="400110"/>
          </a:xfrm>
          <a:prstGeom prst="rect">
            <a:avLst/>
          </a:prstGeom>
          <a:noFill/>
        </p:spPr>
        <p:txBody>
          <a:bodyPr wrap="square" rtlCol="0">
            <a:spAutoFit/>
          </a:bodyPr>
          <a:lstStyle/>
          <a:p>
            <a:pPr algn="r"/>
            <a:r>
              <a:rPr lang="fr-FR" sz="2000" dirty="0">
                <a:solidFill>
                  <a:srgbClr val="C00000"/>
                </a:solidFill>
                <a:latin typeface="Conthrax Sb" panose="020B0707020201080204" pitchFamily="34" charset="0"/>
              </a:rPr>
              <a:t>Etat des lieux / Reportage photographique</a:t>
            </a:r>
          </a:p>
        </p:txBody>
      </p:sp>
      <p:sp>
        <p:nvSpPr>
          <p:cNvPr id="3" name="ZoneTexte 2">
            <a:extLst>
              <a:ext uri="{FF2B5EF4-FFF2-40B4-BE49-F238E27FC236}">
                <a16:creationId xmlns:a16="http://schemas.microsoft.com/office/drawing/2014/main" id="{E99DEF6B-73D4-BD6E-0791-D078AA8D25A1}"/>
              </a:ext>
            </a:extLst>
          </p:cNvPr>
          <p:cNvSpPr txBox="1"/>
          <p:nvPr/>
        </p:nvSpPr>
        <p:spPr>
          <a:xfrm>
            <a:off x="185737" y="511634"/>
            <a:ext cx="11820525" cy="338554"/>
          </a:xfrm>
          <a:prstGeom prst="rect">
            <a:avLst/>
          </a:prstGeom>
          <a:noFill/>
        </p:spPr>
        <p:txBody>
          <a:bodyPr wrap="square" rtlCol="0">
            <a:spAutoFit/>
          </a:bodyPr>
          <a:lstStyle/>
          <a:p>
            <a:pPr algn="r"/>
            <a:r>
              <a:rPr lang="fr-FR" sz="1600" dirty="0">
                <a:solidFill>
                  <a:srgbClr val="C00000"/>
                </a:solidFill>
                <a:latin typeface="Conthrax Sb" panose="020B0707020201080204" pitchFamily="34" charset="0"/>
              </a:rPr>
              <a:t>- Chemin battu -</a:t>
            </a:r>
          </a:p>
        </p:txBody>
      </p:sp>
      <p:grpSp>
        <p:nvGrpSpPr>
          <p:cNvPr id="24" name="Groupe 23">
            <a:extLst>
              <a:ext uri="{FF2B5EF4-FFF2-40B4-BE49-F238E27FC236}">
                <a16:creationId xmlns:a16="http://schemas.microsoft.com/office/drawing/2014/main" id="{A72C5B72-DC0D-DA70-E490-AC985706BA4E}"/>
              </a:ext>
            </a:extLst>
          </p:cNvPr>
          <p:cNvGrpSpPr/>
          <p:nvPr/>
        </p:nvGrpSpPr>
        <p:grpSpPr>
          <a:xfrm>
            <a:off x="862012" y="1078030"/>
            <a:ext cx="10077450" cy="4801713"/>
            <a:chOff x="862012" y="1078030"/>
            <a:chExt cx="10077450" cy="4801713"/>
          </a:xfrm>
        </p:grpSpPr>
        <p:pic>
          <p:nvPicPr>
            <p:cNvPr id="2" name="Image 1">
              <a:extLst>
                <a:ext uri="{FF2B5EF4-FFF2-40B4-BE49-F238E27FC236}">
                  <a16:creationId xmlns:a16="http://schemas.microsoft.com/office/drawing/2014/main" id="{A864CDA7-33BC-A296-566A-04469559CA0F}"/>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862012" y="1078030"/>
              <a:ext cx="3085675" cy="2313077"/>
            </a:xfrm>
            <a:prstGeom prst="rect">
              <a:avLst/>
            </a:prstGeom>
            <a:noFill/>
            <a:ln>
              <a:noFill/>
            </a:ln>
          </p:spPr>
        </p:pic>
        <p:pic>
          <p:nvPicPr>
            <p:cNvPr id="6" name="Image 5">
              <a:extLst>
                <a:ext uri="{FF2B5EF4-FFF2-40B4-BE49-F238E27FC236}">
                  <a16:creationId xmlns:a16="http://schemas.microsoft.com/office/drawing/2014/main" id="{FFF2E233-547A-3C98-B2AA-4042382ABB95}"/>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4092108" y="1095020"/>
              <a:ext cx="3091077" cy="2317126"/>
            </a:xfrm>
            <a:prstGeom prst="rect">
              <a:avLst/>
            </a:prstGeom>
            <a:noFill/>
            <a:ln>
              <a:noFill/>
            </a:ln>
          </p:spPr>
        </p:pic>
        <p:pic>
          <p:nvPicPr>
            <p:cNvPr id="17" name="Image 16">
              <a:extLst>
                <a:ext uri="{FF2B5EF4-FFF2-40B4-BE49-F238E27FC236}">
                  <a16:creationId xmlns:a16="http://schemas.microsoft.com/office/drawing/2014/main" id="{8A3B2421-4649-3688-8A22-C28E8D8F7DB2}"/>
                </a:ext>
              </a:extLst>
            </p:cNvPr>
            <p:cNvPicPr>
              <a:picLocks noChangeAspect="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862012" y="3566666"/>
              <a:ext cx="3085675" cy="2313077"/>
            </a:xfrm>
            <a:prstGeom prst="rect">
              <a:avLst/>
            </a:prstGeom>
            <a:noFill/>
            <a:ln>
              <a:noFill/>
            </a:ln>
          </p:spPr>
        </p:pic>
        <p:pic>
          <p:nvPicPr>
            <p:cNvPr id="18" name="Image 17">
              <a:extLst>
                <a:ext uri="{FF2B5EF4-FFF2-40B4-BE49-F238E27FC236}">
                  <a16:creationId xmlns:a16="http://schemas.microsoft.com/office/drawing/2014/main" id="{4FDB0C5B-B144-D2C9-FA8B-5F6FE62F1FC0}"/>
                </a:ext>
              </a:extLst>
            </p:cNvPr>
            <p:cNvPicPr>
              <a:picLocks noChangeAspect="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4097509" y="3566665"/>
              <a:ext cx="3085676" cy="2313078"/>
            </a:xfrm>
            <a:prstGeom prst="rect">
              <a:avLst/>
            </a:prstGeom>
            <a:noFill/>
            <a:ln>
              <a:noFill/>
            </a:ln>
          </p:spPr>
        </p:pic>
        <p:pic>
          <p:nvPicPr>
            <p:cNvPr id="19" name="Image 18">
              <a:extLst>
                <a:ext uri="{FF2B5EF4-FFF2-40B4-BE49-F238E27FC236}">
                  <a16:creationId xmlns:a16="http://schemas.microsoft.com/office/drawing/2014/main" id="{7A952E56-3064-8116-C8C9-881269DAE25A}"/>
                </a:ext>
              </a:extLst>
            </p:cNvPr>
            <p:cNvPicPr>
              <a:picLocks noChangeAspect="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7357457" y="1095020"/>
              <a:ext cx="3065106" cy="2297658"/>
            </a:xfrm>
            <a:prstGeom prst="rect">
              <a:avLst/>
            </a:prstGeom>
            <a:noFill/>
            <a:ln>
              <a:noFill/>
            </a:ln>
          </p:spPr>
        </p:pic>
        <p:sp>
          <p:nvSpPr>
            <p:cNvPr id="23" name="ZoneTexte 22">
              <a:extLst>
                <a:ext uri="{FF2B5EF4-FFF2-40B4-BE49-F238E27FC236}">
                  <a16:creationId xmlns:a16="http://schemas.microsoft.com/office/drawing/2014/main" id="{AF030B7D-F2CE-17AC-D15C-4ECEC943671D}"/>
                </a:ext>
              </a:extLst>
            </p:cNvPr>
            <p:cNvSpPr txBox="1"/>
            <p:nvPr/>
          </p:nvSpPr>
          <p:spPr>
            <a:xfrm>
              <a:off x="7357457" y="3856139"/>
              <a:ext cx="3582005" cy="1734129"/>
            </a:xfrm>
            <a:prstGeom prst="rect">
              <a:avLst/>
            </a:prstGeom>
            <a:noFill/>
          </p:spPr>
          <p:txBody>
            <a:bodyPr wrap="square">
              <a:spAutoFit/>
            </a:bodyPr>
            <a:lstStyle>
              <a:defPPr>
                <a:defRPr lang="fr-FR"/>
              </a:defPPr>
              <a:lvl1pPr marL="171450" indent="-171450">
                <a:lnSpc>
                  <a:spcPct val="150000"/>
                </a:lnSpc>
                <a:buFont typeface="Arial" panose="020B0604020202020204" pitchFamily="34" charset="0"/>
                <a:buChar char="•"/>
                <a:defRPr sz="900">
                  <a:effectLst/>
                  <a:latin typeface="Conthrax Sb" panose="020B0707020201080204" pitchFamily="34" charset="0"/>
                  <a:ea typeface="Calibri" panose="020F0502020204030204" pitchFamily="34" charset="0"/>
                  <a:cs typeface="Times New Roman" panose="02020603050405020304" pitchFamily="18" charset="0"/>
                </a:defRPr>
              </a:lvl1pPr>
            </a:lstStyle>
            <a:p>
              <a:r>
                <a:rPr lang="fr-FR" dirty="0"/>
                <a:t>Une rue à sens unique qui se rétrécie en approchant du centre,</a:t>
              </a:r>
            </a:p>
            <a:p>
              <a:pPr marL="0" indent="0">
                <a:buNone/>
              </a:pPr>
              <a:endParaRPr lang="fr-FR" dirty="0"/>
            </a:p>
            <a:p>
              <a:r>
                <a:rPr lang="fr-FR" dirty="0"/>
                <a:t>Un paysage ouvert sur le parc qui se referme en arrivant sur le centre,</a:t>
              </a:r>
            </a:p>
            <a:p>
              <a:pPr marL="0" indent="0">
                <a:buNone/>
              </a:pPr>
              <a:endParaRPr lang="fr-FR" dirty="0"/>
            </a:p>
            <a:p>
              <a:r>
                <a:rPr lang="fr-FR" dirty="0"/>
                <a:t>Une liaison piéton importante entre le centre et les groupes scolaires.</a:t>
              </a:r>
            </a:p>
          </p:txBody>
        </p:sp>
      </p:grpSp>
    </p:spTree>
    <p:extLst>
      <p:ext uri="{BB962C8B-B14F-4D97-AF65-F5344CB8AC3E}">
        <p14:creationId xmlns:p14="http://schemas.microsoft.com/office/powerpoint/2010/main" val="3196278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Connecteur droit 6">
            <a:extLst>
              <a:ext uri="{FF2B5EF4-FFF2-40B4-BE49-F238E27FC236}">
                <a16:creationId xmlns:a16="http://schemas.microsoft.com/office/drawing/2014/main" id="{154B440D-3D9D-1C9A-88F3-B0D0DD01F1EB}"/>
              </a:ext>
            </a:extLst>
          </p:cNvPr>
          <p:cNvCxnSpPr/>
          <p:nvPr/>
        </p:nvCxnSpPr>
        <p:spPr>
          <a:xfrm>
            <a:off x="0" y="6263074"/>
            <a:ext cx="12192000"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ZoneTexte 4">
            <a:extLst>
              <a:ext uri="{FF2B5EF4-FFF2-40B4-BE49-F238E27FC236}">
                <a16:creationId xmlns:a16="http://schemas.microsoft.com/office/drawing/2014/main" id="{61287357-8181-37B3-7290-F35605AA19C4}"/>
              </a:ext>
            </a:extLst>
          </p:cNvPr>
          <p:cNvSpPr txBox="1"/>
          <p:nvPr/>
        </p:nvSpPr>
        <p:spPr>
          <a:xfrm>
            <a:off x="5724525" y="6124575"/>
            <a:ext cx="742950" cy="276999"/>
          </a:xfrm>
          <a:prstGeom prst="rect">
            <a:avLst/>
          </a:prstGeom>
          <a:solidFill>
            <a:schemeClr val="bg1"/>
          </a:solidFill>
        </p:spPr>
        <p:txBody>
          <a:bodyPr wrap="square" rtlCol="0">
            <a:spAutoFit/>
          </a:bodyPr>
          <a:lstStyle/>
          <a:p>
            <a:pPr algn="ctr"/>
            <a:r>
              <a:rPr lang="fr-FR" sz="1200" b="1" dirty="0">
                <a:solidFill>
                  <a:srgbClr val="C00000"/>
                </a:solidFill>
              </a:rPr>
              <a:t>10</a:t>
            </a:r>
          </a:p>
        </p:txBody>
      </p:sp>
      <p:pic>
        <p:nvPicPr>
          <p:cNvPr id="8" name="Image 7">
            <a:extLst>
              <a:ext uri="{FF2B5EF4-FFF2-40B4-BE49-F238E27FC236}">
                <a16:creationId xmlns:a16="http://schemas.microsoft.com/office/drawing/2014/main" id="{63F62ED0-4C01-6E2E-5332-0B06E42F0A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84" y="6285015"/>
            <a:ext cx="431803" cy="563463"/>
          </a:xfrm>
          <a:prstGeom prst="rect">
            <a:avLst/>
          </a:prstGeom>
        </p:spPr>
      </p:pic>
      <p:grpSp>
        <p:nvGrpSpPr>
          <p:cNvPr id="11" name="Groupe 10">
            <a:extLst>
              <a:ext uri="{FF2B5EF4-FFF2-40B4-BE49-F238E27FC236}">
                <a16:creationId xmlns:a16="http://schemas.microsoft.com/office/drawing/2014/main" id="{1A9D0E6E-0E94-9803-F2D0-E515D50FD226}"/>
              </a:ext>
            </a:extLst>
          </p:cNvPr>
          <p:cNvGrpSpPr/>
          <p:nvPr/>
        </p:nvGrpSpPr>
        <p:grpSpPr>
          <a:xfrm>
            <a:off x="10677566" y="6314462"/>
            <a:ext cx="1646157" cy="471832"/>
            <a:chOff x="10677566" y="6314462"/>
            <a:chExt cx="1646157" cy="471832"/>
          </a:xfrm>
        </p:grpSpPr>
        <p:pic>
          <p:nvPicPr>
            <p:cNvPr id="9" name="Image 8">
              <a:extLst>
                <a:ext uri="{FF2B5EF4-FFF2-40B4-BE49-F238E27FC236}">
                  <a16:creationId xmlns:a16="http://schemas.microsoft.com/office/drawing/2014/main" id="{0E06C223-2662-91ED-6E46-A8F406F842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9462" y="6314462"/>
              <a:ext cx="1122366" cy="174224"/>
            </a:xfrm>
            <a:prstGeom prst="rect">
              <a:avLst/>
            </a:prstGeom>
          </p:spPr>
        </p:pic>
        <p:sp>
          <p:nvSpPr>
            <p:cNvPr id="10" name="ZoneTexte 9">
              <a:extLst>
                <a:ext uri="{FF2B5EF4-FFF2-40B4-BE49-F238E27FC236}">
                  <a16:creationId xmlns:a16="http://schemas.microsoft.com/office/drawing/2014/main" id="{12CB746D-7098-51C6-B7C5-C6765E5E5FCE}"/>
                </a:ext>
              </a:extLst>
            </p:cNvPr>
            <p:cNvSpPr txBox="1"/>
            <p:nvPr/>
          </p:nvSpPr>
          <p:spPr>
            <a:xfrm>
              <a:off x="10677566" y="6540073"/>
              <a:ext cx="1646157" cy="246221"/>
            </a:xfrm>
            <a:prstGeom prst="rect">
              <a:avLst/>
            </a:prstGeom>
            <a:noFill/>
          </p:spPr>
          <p:txBody>
            <a:bodyPr wrap="square" rtlCol="0">
              <a:spAutoFit/>
            </a:bodyPr>
            <a:lstStyle/>
            <a:p>
              <a:pPr algn="ctr">
                <a:buClr>
                  <a:srgbClr val="99CC33"/>
                </a:buClr>
                <a:buSzPct val="70000"/>
              </a:pPr>
              <a:r>
                <a:rPr lang="fr-FR" sz="500" dirty="0">
                  <a:latin typeface="Conthrax Sb" panose="020B0707020201080204" pitchFamily="34" charset="0"/>
                </a:rPr>
                <a:t>285 Rue Jean Rostand</a:t>
              </a:r>
            </a:p>
            <a:p>
              <a:pPr algn="ctr">
                <a:buClr>
                  <a:srgbClr val="99CC33"/>
                </a:buClr>
                <a:buSzPct val="70000"/>
              </a:pPr>
              <a:r>
                <a:rPr lang="fr-FR" sz="500" dirty="0">
                  <a:latin typeface="Conthrax Sb" panose="020B0707020201080204" pitchFamily="34" charset="0"/>
                </a:rPr>
                <a:t>26800 PORTES LES VALENCE</a:t>
              </a:r>
            </a:p>
          </p:txBody>
        </p:sp>
      </p:grpSp>
      <p:sp>
        <p:nvSpPr>
          <p:cNvPr id="12" name="ZoneTexte 11">
            <a:extLst>
              <a:ext uri="{FF2B5EF4-FFF2-40B4-BE49-F238E27FC236}">
                <a16:creationId xmlns:a16="http://schemas.microsoft.com/office/drawing/2014/main" id="{2A3B2200-25C7-ED10-7219-E55E8B7F4945}"/>
              </a:ext>
            </a:extLst>
          </p:cNvPr>
          <p:cNvSpPr txBox="1"/>
          <p:nvPr/>
        </p:nvSpPr>
        <p:spPr>
          <a:xfrm>
            <a:off x="185737" y="225593"/>
            <a:ext cx="11820525" cy="400110"/>
          </a:xfrm>
          <a:prstGeom prst="rect">
            <a:avLst/>
          </a:prstGeom>
          <a:noFill/>
        </p:spPr>
        <p:txBody>
          <a:bodyPr wrap="square" rtlCol="0">
            <a:spAutoFit/>
          </a:bodyPr>
          <a:lstStyle/>
          <a:p>
            <a:pPr algn="r"/>
            <a:r>
              <a:rPr lang="fr-FR" sz="2000" dirty="0">
                <a:solidFill>
                  <a:srgbClr val="C00000"/>
                </a:solidFill>
                <a:latin typeface="Conthrax Sb" panose="020B0707020201080204" pitchFamily="34" charset="0"/>
              </a:rPr>
              <a:t>Etat des lieux / Reportage photographique</a:t>
            </a:r>
          </a:p>
        </p:txBody>
      </p:sp>
      <p:sp>
        <p:nvSpPr>
          <p:cNvPr id="3" name="ZoneTexte 2">
            <a:extLst>
              <a:ext uri="{FF2B5EF4-FFF2-40B4-BE49-F238E27FC236}">
                <a16:creationId xmlns:a16="http://schemas.microsoft.com/office/drawing/2014/main" id="{E99DEF6B-73D4-BD6E-0791-D078AA8D25A1}"/>
              </a:ext>
            </a:extLst>
          </p:cNvPr>
          <p:cNvSpPr txBox="1"/>
          <p:nvPr/>
        </p:nvSpPr>
        <p:spPr>
          <a:xfrm>
            <a:off x="185737" y="511634"/>
            <a:ext cx="11820525" cy="338554"/>
          </a:xfrm>
          <a:prstGeom prst="rect">
            <a:avLst/>
          </a:prstGeom>
          <a:noFill/>
        </p:spPr>
        <p:txBody>
          <a:bodyPr wrap="square" rtlCol="0">
            <a:spAutoFit/>
          </a:bodyPr>
          <a:lstStyle/>
          <a:p>
            <a:pPr algn="r"/>
            <a:r>
              <a:rPr lang="fr-FR" sz="1600" dirty="0">
                <a:solidFill>
                  <a:srgbClr val="C00000"/>
                </a:solidFill>
                <a:latin typeface="Conthrax Sb" panose="020B0707020201080204" pitchFamily="34" charset="0"/>
              </a:rPr>
              <a:t>- Carrefour giratoire -</a:t>
            </a:r>
          </a:p>
        </p:txBody>
      </p:sp>
      <p:grpSp>
        <p:nvGrpSpPr>
          <p:cNvPr id="25" name="Groupe 24">
            <a:extLst>
              <a:ext uri="{FF2B5EF4-FFF2-40B4-BE49-F238E27FC236}">
                <a16:creationId xmlns:a16="http://schemas.microsoft.com/office/drawing/2014/main" id="{85DF2D68-4E77-CA01-0A39-123B797900D5}"/>
              </a:ext>
            </a:extLst>
          </p:cNvPr>
          <p:cNvGrpSpPr/>
          <p:nvPr/>
        </p:nvGrpSpPr>
        <p:grpSpPr>
          <a:xfrm>
            <a:off x="862012" y="1078030"/>
            <a:ext cx="10196512" cy="4880397"/>
            <a:chOff x="862012" y="1078030"/>
            <a:chExt cx="10196512" cy="4880397"/>
          </a:xfrm>
        </p:grpSpPr>
        <p:pic>
          <p:nvPicPr>
            <p:cNvPr id="4" name="Image 3">
              <a:extLst>
                <a:ext uri="{FF2B5EF4-FFF2-40B4-BE49-F238E27FC236}">
                  <a16:creationId xmlns:a16="http://schemas.microsoft.com/office/drawing/2014/main" id="{6C0E981F-AA74-23F9-C8C0-08AFE4A9C1E2}"/>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862012" y="1078030"/>
              <a:ext cx="3085675" cy="2313077"/>
            </a:xfrm>
            <a:prstGeom prst="rect">
              <a:avLst/>
            </a:prstGeom>
            <a:noFill/>
            <a:ln>
              <a:noFill/>
            </a:ln>
          </p:spPr>
        </p:pic>
        <p:pic>
          <p:nvPicPr>
            <p:cNvPr id="13" name="Image 12">
              <a:extLst>
                <a:ext uri="{FF2B5EF4-FFF2-40B4-BE49-F238E27FC236}">
                  <a16:creationId xmlns:a16="http://schemas.microsoft.com/office/drawing/2014/main" id="{B9A8F7EB-2D40-A85E-3EFE-5242608FF236}"/>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4083858" y="1089164"/>
              <a:ext cx="3099327" cy="2323311"/>
            </a:xfrm>
            <a:prstGeom prst="rect">
              <a:avLst/>
            </a:prstGeom>
            <a:noFill/>
            <a:ln>
              <a:noFill/>
            </a:ln>
          </p:spPr>
        </p:pic>
        <p:pic>
          <p:nvPicPr>
            <p:cNvPr id="14" name="Image 13">
              <a:extLst>
                <a:ext uri="{FF2B5EF4-FFF2-40B4-BE49-F238E27FC236}">
                  <a16:creationId xmlns:a16="http://schemas.microsoft.com/office/drawing/2014/main" id="{032A6916-A108-A1EA-2E74-3763EAFC73C8}"/>
                </a:ext>
              </a:extLst>
            </p:cNvPr>
            <p:cNvPicPr>
              <a:picLocks noChangeAspect="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7357458" y="1095021"/>
              <a:ext cx="3065106" cy="2297658"/>
            </a:xfrm>
            <a:prstGeom prst="rect">
              <a:avLst/>
            </a:prstGeom>
            <a:noFill/>
            <a:ln>
              <a:noFill/>
            </a:ln>
          </p:spPr>
        </p:pic>
        <p:pic>
          <p:nvPicPr>
            <p:cNvPr id="15" name="Image 14">
              <a:extLst>
                <a:ext uri="{FF2B5EF4-FFF2-40B4-BE49-F238E27FC236}">
                  <a16:creationId xmlns:a16="http://schemas.microsoft.com/office/drawing/2014/main" id="{91C653FC-E8C1-6A31-3D77-7C64A371E28A}"/>
                </a:ext>
              </a:extLst>
            </p:cNvPr>
            <p:cNvPicPr>
              <a:picLocks noChangeAspect="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862012" y="3566336"/>
              <a:ext cx="3061225" cy="2294749"/>
            </a:xfrm>
            <a:prstGeom prst="rect">
              <a:avLst/>
            </a:prstGeom>
            <a:noFill/>
            <a:ln>
              <a:noFill/>
            </a:ln>
          </p:spPr>
        </p:pic>
        <p:pic>
          <p:nvPicPr>
            <p:cNvPr id="20" name="Image 19">
              <a:extLst>
                <a:ext uri="{FF2B5EF4-FFF2-40B4-BE49-F238E27FC236}">
                  <a16:creationId xmlns:a16="http://schemas.microsoft.com/office/drawing/2014/main" id="{72595971-CDF6-744F-ED02-165545487C28}"/>
                </a:ext>
              </a:extLst>
            </p:cNvPr>
            <p:cNvPicPr>
              <a:picLocks noChangeAspect="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4092108" y="3566337"/>
              <a:ext cx="3061225" cy="2294748"/>
            </a:xfrm>
            <a:prstGeom prst="rect">
              <a:avLst/>
            </a:prstGeom>
            <a:noFill/>
            <a:ln>
              <a:noFill/>
            </a:ln>
          </p:spPr>
        </p:pic>
        <p:sp>
          <p:nvSpPr>
            <p:cNvPr id="22" name="ZoneTexte 21">
              <a:extLst>
                <a:ext uri="{FF2B5EF4-FFF2-40B4-BE49-F238E27FC236}">
                  <a16:creationId xmlns:a16="http://schemas.microsoft.com/office/drawing/2014/main" id="{7646926D-DBF6-67F8-5FC3-B1AD3BB7C9C2}"/>
                </a:ext>
              </a:extLst>
            </p:cNvPr>
            <p:cNvSpPr txBox="1"/>
            <p:nvPr/>
          </p:nvSpPr>
          <p:spPr>
            <a:xfrm>
              <a:off x="7322203" y="3601050"/>
              <a:ext cx="3736321" cy="2357377"/>
            </a:xfrm>
            <a:prstGeom prst="rect">
              <a:avLst/>
            </a:prstGeom>
            <a:noFill/>
          </p:spPr>
          <p:txBody>
            <a:bodyPr wrap="square">
              <a:spAutoFit/>
            </a:bodyPr>
            <a:lstStyle>
              <a:defPPr>
                <a:defRPr lang="fr-FR"/>
              </a:defPPr>
              <a:lvl1pPr marL="171450" indent="-171450">
                <a:lnSpc>
                  <a:spcPct val="150000"/>
                </a:lnSpc>
                <a:buFont typeface="Arial" panose="020B0604020202020204" pitchFamily="34" charset="0"/>
                <a:buChar char="•"/>
                <a:defRPr sz="900">
                  <a:effectLst/>
                  <a:latin typeface="Conthrax Sb" panose="020B0707020201080204" pitchFamily="34" charset="0"/>
                  <a:ea typeface="Calibri" panose="020F0502020204030204" pitchFamily="34" charset="0"/>
                  <a:cs typeface="Times New Roman" panose="02020603050405020304" pitchFamily="18" charset="0"/>
                </a:defRPr>
              </a:lvl1pPr>
            </a:lstStyle>
            <a:p>
              <a:r>
                <a:rPr lang="fr-FR" dirty="0"/>
                <a:t>Un carrefour giratoire vaste dont l’ilot central est sous-dimensionné et peu visible en approche du carrefour,</a:t>
              </a:r>
            </a:p>
            <a:p>
              <a:pPr marL="0" indent="0">
                <a:buNone/>
              </a:pPr>
              <a:endParaRPr lang="fr-FR" dirty="0"/>
            </a:p>
            <a:p>
              <a:r>
                <a:rPr lang="fr-FR" dirty="0"/>
                <a:t>Des trajectoires trop directes pour inciter au ralentissement,</a:t>
              </a:r>
            </a:p>
            <a:p>
              <a:pPr marL="0" indent="0">
                <a:buNone/>
              </a:pPr>
              <a:endParaRPr lang="fr-FR" dirty="0"/>
            </a:p>
            <a:p>
              <a:r>
                <a:rPr lang="fr-FR" dirty="0"/>
                <a:t>Un parvis de l’école exigu,</a:t>
              </a:r>
            </a:p>
            <a:p>
              <a:pPr marL="0" indent="0">
                <a:buNone/>
              </a:pPr>
              <a:endParaRPr lang="fr-FR" dirty="0"/>
            </a:p>
            <a:p>
              <a:r>
                <a:rPr lang="fr-FR" dirty="0"/>
                <a:t>Des ouvrages sur le canal au milieu d’un ilot séparateur.</a:t>
              </a:r>
            </a:p>
          </p:txBody>
        </p:sp>
      </p:grpSp>
    </p:spTree>
    <p:extLst>
      <p:ext uri="{BB962C8B-B14F-4D97-AF65-F5344CB8AC3E}">
        <p14:creationId xmlns:p14="http://schemas.microsoft.com/office/powerpoint/2010/main" val="42351940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Connecteur droit 6">
            <a:extLst>
              <a:ext uri="{FF2B5EF4-FFF2-40B4-BE49-F238E27FC236}">
                <a16:creationId xmlns:a16="http://schemas.microsoft.com/office/drawing/2014/main" id="{154B440D-3D9D-1C9A-88F3-B0D0DD01F1EB}"/>
              </a:ext>
            </a:extLst>
          </p:cNvPr>
          <p:cNvCxnSpPr/>
          <p:nvPr/>
        </p:nvCxnSpPr>
        <p:spPr>
          <a:xfrm>
            <a:off x="0" y="6263074"/>
            <a:ext cx="12192000"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ZoneTexte 4">
            <a:extLst>
              <a:ext uri="{FF2B5EF4-FFF2-40B4-BE49-F238E27FC236}">
                <a16:creationId xmlns:a16="http://schemas.microsoft.com/office/drawing/2014/main" id="{61287357-8181-37B3-7290-F35605AA19C4}"/>
              </a:ext>
            </a:extLst>
          </p:cNvPr>
          <p:cNvSpPr txBox="1"/>
          <p:nvPr/>
        </p:nvSpPr>
        <p:spPr>
          <a:xfrm>
            <a:off x="5724525" y="6124575"/>
            <a:ext cx="742950" cy="276999"/>
          </a:xfrm>
          <a:prstGeom prst="rect">
            <a:avLst/>
          </a:prstGeom>
          <a:solidFill>
            <a:schemeClr val="bg1"/>
          </a:solidFill>
        </p:spPr>
        <p:txBody>
          <a:bodyPr wrap="square" rtlCol="0">
            <a:spAutoFit/>
          </a:bodyPr>
          <a:lstStyle/>
          <a:p>
            <a:pPr algn="ctr"/>
            <a:r>
              <a:rPr lang="fr-FR" sz="1200" b="1" dirty="0">
                <a:solidFill>
                  <a:srgbClr val="C00000"/>
                </a:solidFill>
              </a:rPr>
              <a:t>11</a:t>
            </a:r>
          </a:p>
        </p:txBody>
      </p:sp>
      <p:pic>
        <p:nvPicPr>
          <p:cNvPr id="8" name="Image 7">
            <a:extLst>
              <a:ext uri="{FF2B5EF4-FFF2-40B4-BE49-F238E27FC236}">
                <a16:creationId xmlns:a16="http://schemas.microsoft.com/office/drawing/2014/main" id="{63F62ED0-4C01-6E2E-5332-0B06E42F0A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84" y="6285015"/>
            <a:ext cx="431803" cy="563463"/>
          </a:xfrm>
          <a:prstGeom prst="rect">
            <a:avLst/>
          </a:prstGeom>
        </p:spPr>
      </p:pic>
      <p:grpSp>
        <p:nvGrpSpPr>
          <p:cNvPr id="11" name="Groupe 10">
            <a:extLst>
              <a:ext uri="{FF2B5EF4-FFF2-40B4-BE49-F238E27FC236}">
                <a16:creationId xmlns:a16="http://schemas.microsoft.com/office/drawing/2014/main" id="{1A9D0E6E-0E94-9803-F2D0-E515D50FD226}"/>
              </a:ext>
            </a:extLst>
          </p:cNvPr>
          <p:cNvGrpSpPr/>
          <p:nvPr/>
        </p:nvGrpSpPr>
        <p:grpSpPr>
          <a:xfrm>
            <a:off x="10677566" y="6314462"/>
            <a:ext cx="1646157" cy="471832"/>
            <a:chOff x="10677566" y="6314462"/>
            <a:chExt cx="1646157" cy="471832"/>
          </a:xfrm>
        </p:grpSpPr>
        <p:pic>
          <p:nvPicPr>
            <p:cNvPr id="9" name="Image 8">
              <a:extLst>
                <a:ext uri="{FF2B5EF4-FFF2-40B4-BE49-F238E27FC236}">
                  <a16:creationId xmlns:a16="http://schemas.microsoft.com/office/drawing/2014/main" id="{0E06C223-2662-91ED-6E46-A8F406F842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9462" y="6314462"/>
              <a:ext cx="1122366" cy="174224"/>
            </a:xfrm>
            <a:prstGeom prst="rect">
              <a:avLst/>
            </a:prstGeom>
          </p:spPr>
        </p:pic>
        <p:sp>
          <p:nvSpPr>
            <p:cNvPr id="10" name="ZoneTexte 9">
              <a:extLst>
                <a:ext uri="{FF2B5EF4-FFF2-40B4-BE49-F238E27FC236}">
                  <a16:creationId xmlns:a16="http://schemas.microsoft.com/office/drawing/2014/main" id="{12CB746D-7098-51C6-B7C5-C6765E5E5FCE}"/>
                </a:ext>
              </a:extLst>
            </p:cNvPr>
            <p:cNvSpPr txBox="1"/>
            <p:nvPr/>
          </p:nvSpPr>
          <p:spPr>
            <a:xfrm>
              <a:off x="10677566" y="6540073"/>
              <a:ext cx="1646157" cy="246221"/>
            </a:xfrm>
            <a:prstGeom prst="rect">
              <a:avLst/>
            </a:prstGeom>
            <a:noFill/>
          </p:spPr>
          <p:txBody>
            <a:bodyPr wrap="square" rtlCol="0">
              <a:spAutoFit/>
            </a:bodyPr>
            <a:lstStyle/>
            <a:p>
              <a:pPr algn="ctr">
                <a:buClr>
                  <a:srgbClr val="99CC33"/>
                </a:buClr>
                <a:buSzPct val="70000"/>
              </a:pPr>
              <a:r>
                <a:rPr lang="fr-FR" sz="500" dirty="0">
                  <a:latin typeface="Conthrax Sb" panose="020B0707020201080204" pitchFamily="34" charset="0"/>
                </a:rPr>
                <a:t>285 Rue Jean Rostand</a:t>
              </a:r>
            </a:p>
            <a:p>
              <a:pPr algn="ctr">
                <a:buClr>
                  <a:srgbClr val="99CC33"/>
                </a:buClr>
                <a:buSzPct val="70000"/>
              </a:pPr>
              <a:r>
                <a:rPr lang="fr-FR" sz="500" dirty="0">
                  <a:latin typeface="Conthrax Sb" panose="020B0707020201080204" pitchFamily="34" charset="0"/>
                </a:rPr>
                <a:t>26800 PORTES LES VALENCE</a:t>
              </a:r>
            </a:p>
          </p:txBody>
        </p:sp>
      </p:grpSp>
      <p:sp>
        <p:nvSpPr>
          <p:cNvPr id="12" name="ZoneTexte 11">
            <a:extLst>
              <a:ext uri="{FF2B5EF4-FFF2-40B4-BE49-F238E27FC236}">
                <a16:creationId xmlns:a16="http://schemas.microsoft.com/office/drawing/2014/main" id="{2A3B2200-25C7-ED10-7219-E55E8B7F4945}"/>
              </a:ext>
            </a:extLst>
          </p:cNvPr>
          <p:cNvSpPr txBox="1"/>
          <p:nvPr/>
        </p:nvSpPr>
        <p:spPr>
          <a:xfrm>
            <a:off x="185737" y="225593"/>
            <a:ext cx="11820525" cy="400110"/>
          </a:xfrm>
          <a:prstGeom prst="rect">
            <a:avLst/>
          </a:prstGeom>
          <a:noFill/>
        </p:spPr>
        <p:txBody>
          <a:bodyPr wrap="square" rtlCol="0">
            <a:spAutoFit/>
          </a:bodyPr>
          <a:lstStyle/>
          <a:p>
            <a:pPr algn="r"/>
            <a:r>
              <a:rPr lang="fr-FR" sz="2000" dirty="0">
                <a:solidFill>
                  <a:srgbClr val="C00000"/>
                </a:solidFill>
                <a:latin typeface="Conthrax Sb" panose="020B0707020201080204" pitchFamily="34" charset="0"/>
              </a:rPr>
              <a:t>Etat des lieux / Etude de trafic (extrait)</a:t>
            </a:r>
          </a:p>
        </p:txBody>
      </p:sp>
      <p:sp>
        <p:nvSpPr>
          <p:cNvPr id="3" name="ZoneTexte 2">
            <a:extLst>
              <a:ext uri="{FF2B5EF4-FFF2-40B4-BE49-F238E27FC236}">
                <a16:creationId xmlns:a16="http://schemas.microsoft.com/office/drawing/2014/main" id="{E99DEF6B-73D4-BD6E-0791-D078AA8D25A1}"/>
              </a:ext>
            </a:extLst>
          </p:cNvPr>
          <p:cNvSpPr txBox="1"/>
          <p:nvPr/>
        </p:nvSpPr>
        <p:spPr>
          <a:xfrm>
            <a:off x="185737" y="511634"/>
            <a:ext cx="11820525" cy="338554"/>
          </a:xfrm>
          <a:prstGeom prst="rect">
            <a:avLst/>
          </a:prstGeom>
          <a:noFill/>
        </p:spPr>
        <p:txBody>
          <a:bodyPr wrap="square" rtlCol="0">
            <a:spAutoFit/>
          </a:bodyPr>
          <a:lstStyle/>
          <a:p>
            <a:pPr algn="r"/>
            <a:r>
              <a:rPr lang="fr-FR" sz="1600" dirty="0">
                <a:solidFill>
                  <a:srgbClr val="C00000"/>
                </a:solidFill>
                <a:latin typeface="Conthrax Sb" panose="020B0707020201080204" pitchFamily="34" charset="0"/>
              </a:rPr>
              <a:t>- Comptages du 25 au 31 mars 2022 -</a:t>
            </a:r>
          </a:p>
        </p:txBody>
      </p:sp>
      <p:pic>
        <p:nvPicPr>
          <p:cNvPr id="4" name="Image 3">
            <a:extLst>
              <a:ext uri="{FF2B5EF4-FFF2-40B4-BE49-F238E27FC236}">
                <a16:creationId xmlns:a16="http://schemas.microsoft.com/office/drawing/2014/main" id="{5C954423-92EC-35D9-BFA0-39D25AA639BA}"/>
              </a:ext>
            </a:extLst>
          </p:cNvPr>
          <p:cNvPicPr>
            <a:picLocks noChangeAspect="1"/>
          </p:cNvPicPr>
          <p:nvPr/>
        </p:nvPicPr>
        <p:blipFill>
          <a:blip r:embed="rId4"/>
          <a:stretch>
            <a:fillRect/>
          </a:stretch>
        </p:blipFill>
        <p:spPr>
          <a:xfrm>
            <a:off x="2078300" y="717135"/>
            <a:ext cx="8270290" cy="5230022"/>
          </a:xfrm>
          <a:prstGeom prst="rect">
            <a:avLst/>
          </a:prstGeom>
        </p:spPr>
      </p:pic>
    </p:spTree>
    <p:extLst>
      <p:ext uri="{BB962C8B-B14F-4D97-AF65-F5344CB8AC3E}">
        <p14:creationId xmlns:p14="http://schemas.microsoft.com/office/powerpoint/2010/main" val="36484659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Connecteur droit 6">
            <a:extLst>
              <a:ext uri="{FF2B5EF4-FFF2-40B4-BE49-F238E27FC236}">
                <a16:creationId xmlns:a16="http://schemas.microsoft.com/office/drawing/2014/main" id="{154B440D-3D9D-1C9A-88F3-B0D0DD01F1EB}"/>
              </a:ext>
            </a:extLst>
          </p:cNvPr>
          <p:cNvCxnSpPr/>
          <p:nvPr/>
        </p:nvCxnSpPr>
        <p:spPr>
          <a:xfrm>
            <a:off x="0" y="6263074"/>
            <a:ext cx="12192000"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ZoneTexte 4">
            <a:extLst>
              <a:ext uri="{FF2B5EF4-FFF2-40B4-BE49-F238E27FC236}">
                <a16:creationId xmlns:a16="http://schemas.microsoft.com/office/drawing/2014/main" id="{61287357-8181-37B3-7290-F35605AA19C4}"/>
              </a:ext>
            </a:extLst>
          </p:cNvPr>
          <p:cNvSpPr txBox="1"/>
          <p:nvPr/>
        </p:nvSpPr>
        <p:spPr>
          <a:xfrm>
            <a:off x="5724525" y="6124575"/>
            <a:ext cx="742950" cy="276999"/>
          </a:xfrm>
          <a:prstGeom prst="rect">
            <a:avLst/>
          </a:prstGeom>
          <a:solidFill>
            <a:schemeClr val="bg1"/>
          </a:solidFill>
        </p:spPr>
        <p:txBody>
          <a:bodyPr wrap="square" rtlCol="0">
            <a:spAutoFit/>
          </a:bodyPr>
          <a:lstStyle/>
          <a:p>
            <a:pPr algn="ctr"/>
            <a:r>
              <a:rPr lang="fr-FR" sz="1200" b="1" dirty="0">
                <a:solidFill>
                  <a:srgbClr val="C00000"/>
                </a:solidFill>
              </a:rPr>
              <a:t>12</a:t>
            </a:r>
          </a:p>
        </p:txBody>
      </p:sp>
      <p:pic>
        <p:nvPicPr>
          <p:cNvPr id="8" name="Image 7">
            <a:extLst>
              <a:ext uri="{FF2B5EF4-FFF2-40B4-BE49-F238E27FC236}">
                <a16:creationId xmlns:a16="http://schemas.microsoft.com/office/drawing/2014/main" id="{63F62ED0-4C01-6E2E-5332-0B06E42F0A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84" y="6285015"/>
            <a:ext cx="431803" cy="563463"/>
          </a:xfrm>
          <a:prstGeom prst="rect">
            <a:avLst/>
          </a:prstGeom>
        </p:spPr>
      </p:pic>
      <p:grpSp>
        <p:nvGrpSpPr>
          <p:cNvPr id="11" name="Groupe 10">
            <a:extLst>
              <a:ext uri="{FF2B5EF4-FFF2-40B4-BE49-F238E27FC236}">
                <a16:creationId xmlns:a16="http://schemas.microsoft.com/office/drawing/2014/main" id="{1A9D0E6E-0E94-9803-F2D0-E515D50FD226}"/>
              </a:ext>
            </a:extLst>
          </p:cNvPr>
          <p:cNvGrpSpPr/>
          <p:nvPr/>
        </p:nvGrpSpPr>
        <p:grpSpPr>
          <a:xfrm>
            <a:off x="10677566" y="6314462"/>
            <a:ext cx="1646157" cy="471832"/>
            <a:chOff x="10677566" y="6314462"/>
            <a:chExt cx="1646157" cy="471832"/>
          </a:xfrm>
        </p:grpSpPr>
        <p:pic>
          <p:nvPicPr>
            <p:cNvPr id="9" name="Image 8">
              <a:extLst>
                <a:ext uri="{FF2B5EF4-FFF2-40B4-BE49-F238E27FC236}">
                  <a16:creationId xmlns:a16="http://schemas.microsoft.com/office/drawing/2014/main" id="{0E06C223-2662-91ED-6E46-A8F406F842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9462" y="6314462"/>
              <a:ext cx="1122366" cy="174224"/>
            </a:xfrm>
            <a:prstGeom prst="rect">
              <a:avLst/>
            </a:prstGeom>
          </p:spPr>
        </p:pic>
        <p:sp>
          <p:nvSpPr>
            <p:cNvPr id="10" name="ZoneTexte 9">
              <a:extLst>
                <a:ext uri="{FF2B5EF4-FFF2-40B4-BE49-F238E27FC236}">
                  <a16:creationId xmlns:a16="http://schemas.microsoft.com/office/drawing/2014/main" id="{12CB746D-7098-51C6-B7C5-C6765E5E5FCE}"/>
                </a:ext>
              </a:extLst>
            </p:cNvPr>
            <p:cNvSpPr txBox="1"/>
            <p:nvPr/>
          </p:nvSpPr>
          <p:spPr>
            <a:xfrm>
              <a:off x="10677566" y="6540073"/>
              <a:ext cx="1646157" cy="246221"/>
            </a:xfrm>
            <a:prstGeom prst="rect">
              <a:avLst/>
            </a:prstGeom>
            <a:noFill/>
          </p:spPr>
          <p:txBody>
            <a:bodyPr wrap="square" rtlCol="0">
              <a:spAutoFit/>
            </a:bodyPr>
            <a:lstStyle/>
            <a:p>
              <a:pPr algn="ctr">
                <a:buClr>
                  <a:srgbClr val="99CC33"/>
                </a:buClr>
                <a:buSzPct val="70000"/>
              </a:pPr>
              <a:r>
                <a:rPr lang="fr-FR" sz="500" dirty="0">
                  <a:latin typeface="Conthrax Sb" panose="020B0707020201080204" pitchFamily="34" charset="0"/>
                </a:rPr>
                <a:t>285 Rue Jean Rostand</a:t>
              </a:r>
            </a:p>
            <a:p>
              <a:pPr algn="ctr">
                <a:buClr>
                  <a:srgbClr val="99CC33"/>
                </a:buClr>
                <a:buSzPct val="70000"/>
              </a:pPr>
              <a:r>
                <a:rPr lang="fr-FR" sz="500" dirty="0">
                  <a:latin typeface="Conthrax Sb" panose="020B0707020201080204" pitchFamily="34" charset="0"/>
                </a:rPr>
                <a:t>26800 PORTES LES VALENCE</a:t>
              </a:r>
            </a:p>
          </p:txBody>
        </p:sp>
      </p:grpSp>
      <p:sp>
        <p:nvSpPr>
          <p:cNvPr id="12" name="ZoneTexte 11">
            <a:extLst>
              <a:ext uri="{FF2B5EF4-FFF2-40B4-BE49-F238E27FC236}">
                <a16:creationId xmlns:a16="http://schemas.microsoft.com/office/drawing/2014/main" id="{2A3B2200-25C7-ED10-7219-E55E8B7F4945}"/>
              </a:ext>
            </a:extLst>
          </p:cNvPr>
          <p:cNvSpPr txBox="1"/>
          <p:nvPr/>
        </p:nvSpPr>
        <p:spPr>
          <a:xfrm>
            <a:off x="185737" y="225593"/>
            <a:ext cx="11820525" cy="400110"/>
          </a:xfrm>
          <a:prstGeom prst="rect">
            <a:avLst/>
          </a:prstGeom>
          <a:noFill/>
        </p:spPr>
        <p:txBody>
          <a:bodyPr wrap="square" rtlCol="0">
            <a:spAutoFit/>
          </a:bodyPr>
          <a:lstStyle/>
          <a:p>
            <a:pPr algn="r"/>
            <a:r>
              <a:rPr lang="fr-FR" sz="2000" dirty="0">
                <a:solidFill>
                  <a:srgbClr val="C00000"/>
                </a:solidFill>
                <a:latin typeface="Conthrax Sb" panose="020B0707020201080204" pitchFamily="34" charset="0"/>
              </a:rPr>
              <a:t>Etat des lieux / Etude de trafic (extrait)</a:t>
            </a:r>
          </a:p>
        </p:txBody>
      </p:sp>
      <p:sp>
        <p:nvSpPr>
          <p:cNvPr id="3" name="ZoneTexte 2">
            <a:extLst>
              <a:ext uri="{FF2B5EF4-FFF2-40B4-BE49-F238E27FC236}">
                <a16:creationId xmlns:a16="http://schemas.microsoft.com/office/drawing/2014/main" id="{E99DEF6B-73D4-BD6E-0791-D078AA8D25A1}"/>
              </a:ext>
            </a:extLst>
          </p:cNvPr>
          <p:cNvSpPr txBox="1"/>
          <p:nvPr/>
        </p:nvSpPr>
        <p:spPr>
          <a:xfrm>
            <a:off x="185737" y="511634"/>
            <a:ext cx="11820525" cy="338554"/>
          </a:xfrm>
          <a:prstGeom prst="rect">
            <a:avLst/>
          </a:prstGeom>
          <a:noFill/>
        </p:spPr>
        <p:txBody>
          <a:bodyPr wrap="square" rtlCol="0">
            <a:spAutoFit/>
          </a:bodyPr>
          <a:lstStyle/>
          <a:p>
            <a:pPr algn="r"/>
            <a:r>
              <a:rPr lang="fr-FR" sz="1600" dirty="0">
                <a:solidFill>
                  <a:srgbClr val="C00000"/>
                </a:solidFill>
                <a:latin typeface="Conthrax Sb" panose="020B0707020201080204" pitchFamily="34" charset="0"/>
              </a:rPr>
              <a:t>- Comptages du mardi 29 mars 2022 de 8h à 9h -</a:t>
            </a:r>
          </a:p>
        </p:txBody>
      </p:sp>
      <p:pic>
        <p:nvPicPr>
          <p:cNvPr id="4" name="Image 3">
            <a:extLst>
              <a:ext uri="{FF2B5EF4-FFF2-40B4-BE49-F238E27FC236}">
                <a16:creationId xmlns:a16="http://schemas.microsoft.com/office/drawing/2014/main" id="{A5FBA7CD-F55C-69DA-1566-ACDA29E947B1}"/>
              </a:ext>
            </a:extLst>
          </p:cNvPr>
          <p:cNvPicPr>
            <a:picLocks noChangeAspect="1"/>
          </p:cNvPicPr>
          <p:nvPr/>
        </p:nvPicPr>
        <p:blipFill>
          <a:blip r:embed="rId4"/>
          <a:stretch>
            <a:fillRect/>
          </a:stretch>
        </p:blipFill>
        <p:spPr>
          <a:xfrm>
            <a:off x="1962148" y="911744"/>
            <a:ext cx="8267701" cy="5251552"/>
          </a:xfrm>
          <a:prstGeom prst="rect">
            <a:avLst/>
          </a:prstGeom>
        </p:spPr>
      </p:pic>
    </p:spTree>
    <p:extLst>
      <p:ext uri="{BB962C8B-B14F-4D97-AF65-F5344CB8AC3E}">
        <p14:creationId xmlns:p14="http://schemas.microsoft.com/office/powerpoint/2010/main" val="13103349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Connecteur droit 6">
            <a:extLst>
              <a:ext uri="{FF2B5EF4-FFF2-40B4-BE49-F238E27FC236}">
                <a16:creationId xmlns:a16="http://schemas.microsoft.com/office/drawing/2014/main" id="{154B440D-3D9D-1C9A-88F3-B0D0DD01F1EB}"/>
              </a:ext>
            </a:extLst>
          </p:cNvPr>
          <p:cNvCxnSpPr/>
          <p:nvPr/>
        </p:nvCxnSpPr>
        <p:spPr>
          <a:xfrm>
            <a:off x="0" y="6263074"/>
            <a:ext cx="12192000"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ZoneTexte 4">
            <a:extLst>
              <a:ext uri="{FF2B5EF4-FFF2-40B4-BE49-F238E27FC236}">
                <a16:creationId xmlns:a16="http://schemas.microsoft.com/office/drawing/2014/main" id="{61287357-8181-37B3-7290-F35605AA19C4}"/>
              </a:ext>
            </a:extLst>
          </p:cNvPr>
          <p:cNvSpPr txBox="1"/>
          <p:nvPr/>
        </p:nvSpPr>
        <p:spPr>
          <a:xfrm>
            <a:off x="5724525" y="6124575"/>
            <a:ext cx="742950" cy="276999"/>
          </a:xfrm>
          <a:prstGeom prst="rect">
            <a:avLst/>
          </a:prstGeom>
          <a:solidFill>
            <a:schemeClr val="bg1"/>
          </a:solidFill>
        </p:spPr>
        <p:txBody>
          <a:bodyPr wrap="square" rtlCol="0">
            <a:spAutoFit/>
          </a:bodyPr>
          <a:lstStyle/>
          <a:p>
            <a:pPr algn="ctr"/>
            <a:r>
              <a:rPr lang="fr-FR" sz="1200" b="1" dirty="0">
                <a:solidFill>
                  <a:srgbClr val="C00000"/>
                </a:solidFill>
              </a:rPr>
              <a:t>13</a:t>
            </a:r>
          </a:p>
        </p:txBody>
      </p:sp>
      <p:pic>
        <p:nvPicPr>
          <p:cNvPr id="8" name="Image 7">
            <a:extLst>
              <a:ext uri="{FF2B5EF4-FFF2-40B4-BE49-F238E27FC236}">
                <a16:creationId xmlns:a16="http://schemas.microsoft.com/office/drawing/2014/main" id="{63F62ED0-4C01-6E2E-5332-0B06E42F0A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84" y="6285015"/>
            <a:ext cx="431803" cy="563463"/>
          </a:xfrm>
          <a:prstGeom prst="rect">
            <a:avLst/>
          </a:prstGeom>
        </p:spPr>
      </p:pic>
      <p:grpSp>
        <p:nvGrpSpPr>
          <p:cNvPr id="11" name="Groupe 10">
            <a:extLst>
              <a:ext uri="{FF2B5EF4-FFF2-40B4-BE49-F238E27FC236}">
                <a16:creationId xmlns:a16="http://schemas.microsoft.com/office/drawing/2014/main" id="{1A9D0E6E-0E94-9803-F2D0-E515D50FD226}"/>
              </a:ext>
            </a:extLst>
          </p:cNvPr>
          <p:cNvGrpSpPr/>
          <p:nvPr/>
        </p:nvGrpSpPr>
        <p:grpSpPr>
          <a:xfrm>
            <a:off x="10677566" y="6314462"/>
            <a:ext cx="1646157" cy="471832"/>
            <a:chOff x="10677566" y="6314462"/>
            <a:chExt cx="1646157" cy="471832"/>
          </a:xfrm>
        </p:grpSpPr>
        <p:pic>
          <p:nvPicPr>
            <p:cNvPr id="9" name="Image 8">
              <a:extLst>
                <a:ext uri="{FF2B5EF4-FFF2-40B4-BE49-F238E27FC236}">
                  <a16:creationId xmlns:a16="http://schemas.microsoft.com/office/drawing/2014/main" id="{0E06C223-2662-91ED-6E46-A8F406F842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9462" y="6314462"/>
              <a:ext cx="1122366" cy="174224"/>
            </a:xfrm>
            <a:prstGeom prst="rect">
              <a:avLst/>
            </a:prstGeom>
          </p:spPr>
        </p:pic>
        <p:sp>
          <p:nvSpPr>
            <p:cNvPr id="10" name="ZoneTexte 9">
              <a:extLst>
                <a:ext uri="{FF2B5EF4-FFF2-40B4-BE49-F238E27FC236}">
                  <a16:creationId xmlns:a16="http://schemas.microsoft.com/office/drawing/2014/main" id="{12CB746D-7098-51C6-B7C5-C6765E5E5FCE}"/>
                </a:ext>
              </a:extLst>
            </p:cNvPr>
            <p:cNvSpPr txBox="1"/>
            <p:nvPr/>
          </p:nvSpPr>
          <p:spPr>
            <a:xfrm>
              <a:off x="10677566" y="6540073"/>
              <a:ext cx="1646157" cy="246221"/>
            </a:xfrm>
            <a:prstGeom prst="rect">
              <a:avLst/>
            </a:prstGeom>
            <a:noFill/>
          </p:spPr>
          <p:txBody>
            <a:bodyPr wrap="square" rtlCol="0">
              <a:spAutoFit/>
            </a:bodyPr>
            <a:lstStyle/>
            <a:p>
              <a:pPr algn="ctr">
                <a:buClr>
                  <a:srgbClr val="99CC33"/>
                </a:buClr>
                <a:buSzPct val="70000"/>
              </a:pPr>
              <a:r>
                <a:rPr lang="fr-FR" sz="500" dirty="0">
                  <a:latin typeface="Conthrax Sb" panose="020B0707020201080204" pitchFamily="34" charset="0"/>
                </a:rPr>
                <a:t>285 Rue Jean Rostand</a:t>
              </a:r>
            </a:p>
            <a:p>
              <a:pPr algn="ctr">
                <a:buClr>
                  <a:srgbClr val="99CC33"/>
                </a:buClr>
                <a:buSzPct val="70000"/>
              </a:pPr>
              <a:r>
                <a:rPr lang="fr-FR" sz="500" dirty="0">
                  <a:latin typeface="Conthrax Sb" panose="020B0707020201080204" pitchFamily="34" charset="0"/>
                </a:rPr>
                <a:t>26800 PORTES LES VALENCE</a:t>
              </a:r>
            </a:p>
          </p:txBody>
        </p:sp>
      </p:grpSp>
      <p:sp>
        <p:nvSpPr>
          <p:cNvPr id="12" name="ZoneTexte 11">
            <a:extLst>
              <a:ext uri="{FF2B5EF4-FFF2-40B4-BE49-F238E27FC236}">
                <a16:creationId xmlns:a16="http://schemas.microsoft.com/office/drawing/2014/main" id="{2A3B2200-25C7-ED10-7219-E55E8B7F4945}"/>
              </a:ext>
            </a:extLst>
          </p:cNvPr>
          <p:cNvSpPr txBox="1"/>
          <p:nvPr/>
        </p:nvSpPr>
        <p:spPr>
          <a:xfrm>
            <a:off x="185737" y="225593"/>
            <a:ext cx="11820525" cy="400110"/>
          </a:xfrm>
          <a:prstGeom prst="rect">
            <a:avLst/>
          </a:prstGeom>
          <a:noFill/>
        </p:spPr>
        <p:txBody>
          <a:bodyPr wrap="square" rtlCol="0">
            <a:spAutoFit/>
          </a:bodyPr>
          <a:lstStyle/>
          <a:p>
            <a:pPr algn="r"/>
            <a:r>
              <a:rPr lang="fr-FR" sz="2000" dirty="0">
                <a:solidFill>
                  <a:srgbClr val="C00000"/>
                </a:solidFill>
                <a:latin typeface="Conthrax Sb" panose="020B0707020201080204" pitchFamily="34" charset="0"/>
              </a:rPr>
              <a:t>Etat des lieux / Etude de trafic (extrait)</a:t>
            </a:r>
          </a:p>
        </p:txBody>
      </p:sp>
      <p:sp>
        <p:nvSpPr>
          <p:cNvPr id="3" name="ZoneTexte 2">
            <a:extLst>
              <a:ext uri="{FF2B5EF4-FFF2-40B4-BE49-F238E27FC236}">
                <a16:creationId xmlns:a16="http://schemas.microsoft.com/office/drawing/2014/main" id="{E99DEF6B-73D4-BD6E-0791-D078AA8D25A1}"/>
              </a:ext>
            </a:extLst>
          </p:cNvPr>
          <p:cNvSpPr txBox="1"/>
          <p:nvPr/>
        </p:nvSpPr>
        <p:spPr>
          <a:xfrm>
            <a:off x="185737" y="511634"/>
            <a:ext cx="11820525" cy="338554"/>
          </a:xfrm>
          <a:prstGeom prst="rect">
            <a:avLst/>
          </a:prstGeom>
          <a:noFill/>
        </p:spPr>
        <p:txBody>
          <a:bodyPr wrap="square" rtlCol="0">
            <a:spAutoFit/>
          </a:bodyPr>
          <a:lstStyle/>
          <a:p>
            <a:pPr algn="r"/>
            <a:r>
              <a:rPr lang="fr-FR" sz="1600" dirty="0">
                <a:solidFill>
                  <a:srgbClr val="C00000"/>
                </a:solidFill>
                <a:latin typeface="Conthrax Sb" panose="020B0707020201080204" pitchFamily="34" charset="0"/>
              </a:rPr>
              <a:t>- Comptages du mardi 29 mars 2022 de 8h à 9h -</a:t>
            </a:r>
          </a:p>
        </p:txBody>
      </p:sp>
      <p:pic>
        <p:nvPicPr>
          <p:cNvPr id="4" name="Image 3">
            <a:extLst>
              <a:ext uri="{FF2B5EF4-FFF2-40B4-BE49-F238E27FC236}">
                <a16:creationId xmlns:a16="http://schemas.microsoft.com/office/drawing/2014/main" id="{24F420BA-FC7C-FDDC-A23D-08BCB54E39A9}"/>
              </a:ext>
            </a:extLst>
          </p:cNvPr>
          <p:cNvPicPr>
            <a:picLocks noChangeAspect="1"/>
          </p:cNvPicPr>
          <p:nvPr/>
        </p:nvPicPr>
        <p:blipFill>
          <a:blip r:embed="rId4"/>
          <a:stretch>
            <a:fillRect/>
          </a:stretch>
        </p:blipFill>
        <p:spPr>
          <a:xfrm>
            <a:off x="1962257" y="860177"/>
            <a:ext cx="8267483" cy="5254408"/>
          </a:xfrm>
          <a:prstGeom prst="rect">
            <a:avLst/>
          </a:prstGeom>
        </p:spPr>
      </p:pic>
    </p:spTree>
    <p:extLst>
      <p:ext uri="{BB962C8B-B14F-4D97-AF65-F5344CB8AC3E}">
        <p14:creationId xmlns:p14="http://schemas.microsoft.com/office/powerpoint/2010/main" val="2998397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Connecteur droit 6">
            <a:extLst>
              <a:ext uri="{FF2B5EF4-FFF2-40B4-BE49-F238E27FC236}">
                <a16:creationId xmlns:a16="http://schemas.microsoft.com/office/drawing/2014/main" id="{154B440D-3D9D-1C9A-88F3-B0D0DD01F1EB}"/>
              </a:ext>
            </a:extLst>
          </p:cNvPr>
          <p:cNvCxnSpPr/>
          <p:nvPr/>
        </p:nvCxnSpPr>
        <p:spPr>
          <a:xfrm>
            <a:off x="0" y="6263074"/>
            <a:ext cx="12192000"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ZoneTexte 4">
            <a:extLst>
              <a:ext uri="{FF2B5EF4-FFF2-40B4-BE49-F238E27FC236}">
                <a16:creationId xmlns:a16="http://schemas.microsoft.com/office/drawing/2014/main" id="{61287357-8181-37B3-7290-F35605AA19C4}"/>
              </a:ext>
            </a:extLst>
          </p:cNvPr>
          <p:cNvSpPr txBox="1"/>
          <p:nvPr/>
        </p:nvSpPr>
        <p:spPr>
          <a:xfrm>
            <a:off x="5724525" y="6124575"/>
            <a:ext cx="742950" cy="276999"/>
          </a:xfrm>
          <a:prstGeom prst="rect">
            <a:avLst/>
          </a:prstGeom>
          <a:solidFill>
            <a:schemeClr val="bg1"/>
          </a:solidFill>
        </p:spPr>
        <p:txBody>
          <a:bodyPr wrap="square" rtlCol="0">
            <a:spAutoFit/>
          </a:bodyPr>
          <a:lstStyle/>
          <a:p>
            <a:pPr algn="ctr"/>
            <a:r>
              <a:rPr lang="fr-FR" sz="1200" b="1" dirty="0">
                <a:solidFill>
                  <a:srgbClr val="C00000"/>
                </a:solidFill>
              </a:rPr>
              <a:t>14</a:t>
            </a:r>
          </a:p>
        </p:txBody>
      </p:sp>
      <p:pic>
        <p:nvPicPr>
          <p:cNvPr id="8" name="Image 7">
            <a:extLst>
              <a:ext uri="{FF2B5EF4-FFF2-40B4-BE49-F238E27FC236}">
                <a16:creationId xmlns:a16="http://schemas.microsoft.com/office/drawing/2014/main" id="{63F62ED0-4C01-6E2E-5332-0B06E42F0A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84" y="6285015"/>
            <a:ext cx="431803" cy="563463"/>
          </a:xfrm>
          <a:prstGeom prst="rect">
            <a:avLst/>
          </a:prstGeom>
        </p:spPr>
      </p:pic>
      <p:grpSp>
        <p:nvGrpSpPr>
          <p:cNvPr id="11" name="Groupe 10">
            <a:extLst>
              <a:ext uri="{FF2B5EF4-FFF2-40B4-BE49-F238E27FC236}">
                <a16:creationId xmlns:a16="http://schemas.microsoft.com/office/drawing/2014/main" id="{1A9D0E6E-0E94-9803-F2D0-E515D50FD226}"/>
              </a:ext>
            </a:extLst>
          </p:cNvPr>
          <p:cNvGrpSpPr/>
          <p:nvPr/>
        </p:nvGrpSpPr>
        <p:grpSpPr>
          <a:xfrm>
            <a:off x="10677566" y="6314462"/>
            <a:ext cx="1646157" cy="471832"/>
            <a:chOff x="10677566" y="6314462"/>
            <a:chExt cx="1646157" cy="471832"/>
          </a:xfrm>
        </p:grpSpPr>
        <p:pic>
          <p:nvPicPr>
            <p:cNvPr id="9" name="Image 8">
              <a:extLst>
                <a:ext uri="{FF2B5EF4-FFF2-40B4-BE49-F238E27FC236}">
                  <a16:creationId xmlns:a16="http://schemas.microsoft.com/office/drawing/2014/main" id="{0E06C223-2662-91ED-6E46-A8F406F842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9462" y="6314462"/>
              <a:ext cx="1122366" cy="174224"/>
            </a:xfrm>
            <a:prstGeom prst="rect">
              <a:avLst/>
            </a:prstGeom>
          </p:spPr>
        </p:pic>
        <p:sp>
          <p:nvSpPr>
            <p:cNvPr id="10" name="ZoneTexte 9">
              <a:extLst>
                <a:ext uri="{FF2B5EF4-FFF2-40B4-BE49-F238E27FC236}">
                  <a16:creationId xmlns:a16="http://schemas.microsoft.com/office/drawing/2014/main" id="{12CB746D-7098-51C6-B7C5-C6765E5E5FCE}"/>
                </a:ext>
              </a:extLst>
            </p:cNvPr>
            <p:cNvSpPr txBox="1"/>
            <p:nvPr/>
          </p:nvSpPr>
          <p:spPr>
            <a:xfrm>
              <a:off x="10677566" y="6540073"/>
              <a:ext cx="1646157" cy="246221"/>
            </a:xfrm>
            <a:prstGeom prst="rect">
              <a:avLst/>
            </a:prstGeom>
            <a:noFill/>
          </p:spPr>
          <p:txBody>
            <a:bodyPr wrap="square" rtlCol="0">
              <a:spAutoFit/>
            </a:bodyPr>
            <a:lstStyle/>
            <a:p>
              <a:pPr algn="ctr">
                <a:buClr>
                  <a:srgbClr val="99CC33"/>
                </a:buClr>
                <a:buSzPct val="70000"/>
              </a:pPr>
              <a:r>
                <a:rPr lang="fr-FR" sz="500" dirty="0">
                  <a:latin typeface="Conthrax Sb" panose="020B0707020201080204" pitchFamily="34" charset="0"/>
                </a:rPr>
                <a:t>285 Rue Jean Rostand</a:t>
              </a:r>
            </a:p>
            <a:p>
              <a:pPr algn="ctr">
                <a:buClr>
                  <a:srgbClr val="99CC33"/>
                </a:buClr>
                <a:buSzPct val="70000"/>
              </a:pPr>
              <a:r>
                <a:rPr lang="fr-FR" sz="500" dirty="0">
                  <a:latin typeface="Conthrax Sb" panose="020B0707020201080204" pitchFamily="34" charset="0"/>
                </a:rPr>
                <a:t>26800 PORTES LES VALENCE</a:t>
              </a:r>
            </a:p>
          </p:txBody>
        </p:sp>
      </p:grpSp>
      <p:sp>
        <p:nvSpPr>
          <p:cNvPr id="12" name="ZoneTexte 11">
            <a:extLst>
              <a:ext uri="{FF2B5EF4-FFF2-40B4-BE49-F238E27FC236}">
                <a16:creationId xmlns:a16="http://schemas.microsoft.com/office/drawing/2014/main" id="{2A3B2200-25C7-ED10-7219-E55E8B7F4945}"/>
              </a:ext>
            </a:extLst>
          </p:cNvPr>
          <p:cNvSpPr txBox="1"/>
          <p:nvPr/>
        </p:nvSpPr>
        <p:spPr>
          <a:xfrm>
            <a:off x="185737" y="225593"/>
            <a:ext cx="11820525" cy="400110"/>
          </a:xfrm>
          <a:prstGeom prst="rect">
            <a:avLst/>
          </a:prstGeom>
          <a:noFill/>
        </p:spPr>
        <p:txBody>
          <a:bodyPr wrap="square" rtlCol="0">
            <a:spAutoFit/>
          </a:bodyPr>
          <a:lstStyle/>
          <a:p>
            <a:pPr algn="r"/>
            <a:r>
              <a:rPr lang="fr-FR" sz="2000" dirty="0">
                <a:solidFill>
                  <a:srgbClr val="C00000"/>
                </a:solidFill>
                <a:latin typeface="Conthrax Sb" panose="020B0707020201080204" pitchFamily="34" charset="0"/>
              </a:rPr>
              <a:t>Etat des lieux / Etude de trafic (extrait)</a:t>
            </a:r>
          </a:p>
        </p:txBody>
      </p:sp>
      <p:sp>
        <p:nvSpPr>
          <p:cNvPr id="3" name="ZoneTexte 2">
            <a:extLst>
              <a:ext uri="{FF2B5EF4-FFF2-40B4-BE49-F238E27FC236}">
                <a16:creationId xmlns:a16="http://schemas.microsoft.com/office/drawing/2014/main" id="{E99DEF6B-73D4-BD6E-0791-D078AA8D25A1}"/>
              </a:ext>
            </a:extLst>
          </p:cNvPr>
          <p:cNvSpPr txBox="1"/>
          <p:nvPr/>
        </p:nvSpPr>
        <p:spPr>
          <a:xfrm>
            <a:off x="185737" y="511634"/>
            <a:ext cx="11820525" cy="338554"/>
          </a:xfrm>
          <a:prstGeom prst="rect">
            <a:avLst/>
          </a:prstGeom>
          <a:noFill/>
        </p:spPr>
        <p:txBody>
          <a:bodyPr wrap="square" rtlCol="0">
            <a:spAutoFit/>
          </a:bodyPr>
          <a:lstStyle/>
          <a:p>
            <a:pPr algn="r"/>
            <a:r>
              <a:rPr lang="fr-FR" sz="1600" dirty="0">
                <a:solidFill>
                  <a:srgbClr val="C00000"/>
                </a:solidFill>
                <a:latin typeface="Conthrax Sb" panose="020B0707020201080204" pitchFamily="34" charset="0"/>
              </a:rPr>
              <a:t>- Ligne de transport en commun -</a:t>
            </a:r>
          </a:p>
        </p:txBody>
      </p:sp>
      <p:pic>
        <p:nvPicPr>
          <p:cNvPr id="6" name="Image 5">
            <a:extLst>
              <a:ext uri="{FF2B5EF4-FFF2-40B4-BE49-F238E27FC236}">
                <a16:creationId xmlns:a16="http://schemas.microsoft.com/office/drawing/2014/main" id="{90E54F0C-7342-0CE0-D170-A56DA54381B6}"/>
              </a:ext>
            </a:extLst>
          </p:cNvPr>
          <p:cNvPicPr>
            <a:picLocks noChangeAspect="1"/>
          </p:cNvPicPr>
          <p:nvPr/>
        </p:nvPicPr>
        <p:blipFill>
          <a:blip r:embed="rId4"/>
          <a:stretch>
            <a:fillRect/>
          </a:stretch>
        </p:blipFill>
        <p:spPr>
          <a:xfrm>
            <a:off x="1767167" y="928087"/>
            <a:ext cx="8272183" cy="5257088"/>
          </a:xfrm>
          <a:prstGeom prst="rect">
            <a:avLst/>
          </a:prstGeom>
        </p:spPr>
      </p:pic>
    </p:spTree>
    <p:extLst>
      <p:ext uri="{BB962C8B-B14F-4D97-AF65-F5344CB8AC3E}">
        <p14:creationId xmlns:p14="http://schemas.microsoft.com/office/powerpoint/2010/main" val="31255231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Connecteur droit 6">
            <a:extLst>
              <a:ext uri="{FF2B5EF4-FFF2-40B4-BE49-F238E27FC236}">
                <a16:creationId xmlns:a16="http://schemas.microsoft.com/office/drawing/2014/main" id="{154B440D-3D9D-1C9A-88F3-B0D0DD01F1EB}"/>
              </a:ext>
            </a:extLst>
          </p:cNvPr>
          <p:cNvCxnSpPr/>
          <p:nvPr/>
        </p:nvCxnSpPr>
        <p:spPr>
          <a:xfrm>
            <a:off x="0" y="6263074"/>
            <a:ext cx="12192000"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ZoneTexte 4">
            <a:extLst>
              <a:ext uri="{FF2B5EF4-FFF2-40B4-BE49-F238E27FC236}">
                <a16:creationId xmlns:a16="http://schemas.microsoft.com/office/drawing/2014/main" id="{61287357-8181-37B3-7290-F35605AA19C4}"/>
              </a:ext>
            </a:extLst>
          </p:cNvPr>
          <p:cNvSpPr txBox="1"/>
          <p:nvPr/>
        </p:nvSpPr>
        <p:spPr>
          <a:xfrm>
            <a:off x="5724525" y="6124575"/>
            <a:ext cx="742950" cy="276999"/>
          </a:xfrm>
          <a:prstGeom prst="rect">
            <a:avLst/>
          </a:prstGeom>
          <a:solidFill>
            <a:schemeClr val="bg1"/>
          </a:solidFill>
        </p:spPr>
        <p:txBody>
          <a:bodyPr wrap="square" rtlCol="0">
            <a:spAutoFit/>
          </a:bodyPr>
          <a:lstStyle/>
          <a:p>
            <a:pPr algn="ctr"/>
            <a:r>
              <a:rPr lang="fr-FR" sz="1200" b="1" dirty="0">
                <a:solidFill>
                  <a:srgbClr val="C00000"/>
                </a:solidFill>
              </a:rPr>
              <a:t>15</a:t>
            </a:r>
          </a:p>
        </p:txBody>
      </p:sp>
      <p:pic>
        <p:nvPicPr>
          <p:cNvPr id="8" name="Image 7">
            <a:extLst>
              <a:ext uri="{FF2B5EF4-FFF2-40B4-BE49-F238E27FC236}">
                <a16:creationId xmlns:a16="http://schemas.microsoft.com/office/drawing/2014/main" id="{63F62ED0-4C01-6E2E-5332-0B06E42F0A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84" y="6285015"/>
            <a:ext cx="431803" cy="563463"/>
          </a:xfrm>
          <a:prstGeom prst="rect">
            <a:avLst/>
          </a:prstGeom>
        </p:spPr>
      </p:pic>
      <p:grpSp>
        <p:nvGrpSpPr>
          <p:cNvPr id="11" name="Groupe 10">
            <a:extLst>
              <a:ext uri="{FF2B5EF4-FFF2-40B4-BE49-F238E27FC236}">
                <a16:creationId xmlns:a16="http://schemas.microsoft.com/office/drawing/2014/main" id="{1A9D0E6E-0E94-9803-F2D0-E515D50FD226}"/>
              </a:ext>
            </a:extLst>
          </p:cNvPr>
          <p:cNvGrpSpPr/>
          <p:nvPr/>
        </p:nvGrpSpPr>
        <p:grpSpPr>
          <a:xfrm>
            <a:off x="10677566" y="6314462"/>
            <a:ext cx="1646157" cy="471832"/>
            <a:chOff x="10677566" y="6314462"/>
            <a:chExt cx="1646157" cy="471832"/>
          </a:xfrm>
        </p:grpSpPr>
        <p:pic>
          <p:nvPicPr>
            <p:cNvPr id="9" name="Image 8">
              <a:extLst>
                <a:ext uri="{FF2B5EF4-FFF2-40B4-BE49-F238E27FC236}">
                  <a16:creationId xmlns:a16="http://schemas.microsoft.com/office/drawing/2014/main" id="{0E06C223-2662-91ED-6E46-A8F406F842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9462" y="6314462"/>
              <a:ext cx="1122366" cy="174224"/>
            </a:xfrm>
            <a:prstGeom prst="rect">
              <a:avLst/>
            </a:prstGeom>
          </p:spPr>
        </p:pic>
        <p:sp>
          <p:nvSpPr>
            <p:cNvPr id="10" name="ZoneTexte 9">
              <a:extLst>
                <a:ext uri="{FF2B5EF4-FFF2-40B4-BE49-F238E27FC236}">
                  <a16:creationId xmlns:a16="http://schemas.microsoft.com/office/drawing/2014/main" id="{12CB746D-7098-51C6-B7C5-C6765E5E5FCE}"/>
                </a:ext>
              </a:extLst>
            </p:cNvPr>
            <p:cNvSpPr txBox="1"/>
            <p:nvPr/>
          </p:nvSpPr>
          <p:spPr>
            <a:xfrm>
              <a:off x="10677566" y="6540073"/>
              <a:ext cx="1646157" cy="246221"/>
            </a:xfrm>
            <a:prstGeom prst="rect">
              <a:avLst/>
            </a:prstGeom>
            <a:noFill/>
          </p:spPr>
          <p:txBody>
            <a:bodyPr wrap="square" rtlCol="0">
              <a:spAutoFit/>
            </a:bodyPr>
            <a:lstStyle/>
            <a:p>
              <a:pPr algn="ctr">
                <a:buClr>
                  <a:srgbClr val="99CC33"/>
                </a:buClr>
                <a:buSzPct val="70000"/>
              </a:pPr>
              <a:r>
                <a:rPr lang="fr-FR" sz="500" dirty="0">
                  <a:latin typeface="Conthrax Sb" panose="020B0707020201080204" pitchFamily="34" charset="0"/>
                </a:rPr>
                <a:t>285 Rue Jean Rostand</a:t>
              </a:r>
            </a:p>
            <a:p>
              <a:pPr algn="ctr">
                <a:buClr>
                  <a:srgbClr val="99CC33"/>
                </a:buClr>
                <a:buSzPct val="70000"/>
              </a:pPr>
              <a:r>
                <a:rPr lang="fr-FR" sz="500" dirty="0">
                  <a:latin typeface="Conthrax Sb" panose="020B0707020201080204" pitchFamily="34" charset="0"/>
                </a:rPr>
                <a:t>26800 PORTES LES VALENCE</a:t>
              </a:r>
            </a:p>
          </p:txBody>
        </p:sp>
      </p:grpSp>
      <p:sp>
        <p:nvSpPr>
          <p:cNvPr id="12" name="ZoneTexte 11">
            <a:extLst>
              <a:ext uri="{FF2B5EF4-FFF2-40B4-BE49-F238E27FC236}">
                <a16:creationId xmlns:a16="http://schemas.microsoft.com/office/drawing/2014/main" id="{2A3B2200-25C7-ED10-7219-E55E8B7F4945}"/>
              </a:ext>
            </a:extLst>
          </p:cNvPr>
          <p:cNvSpPr txBox="1"/>
          <p:nvPr/>
        </p:nvSpPr>
        <p:spPr>
          <a:xfrm>
            <a:off x="185737" y="225593"/>
            <a:ext cx="11820525" cy="400110"/>
          </a:xfrm>
          <a:prstGeom prst="rect">
            <a:avLst/>
          </a:prstGeom>
          <a:noFill/>
        </p:spPr>
        <p:txBody>
          <a:bodyPr wrap="square" rtlCol="0">
            <a:spAutoFit/>
          </a:bodyPr>
          <a:lstStyle/>
          <a:p>
            <a:pPr algn="r"/>
            <a:r>
              <a:rPr lang="fr-FR" sz="2000" dirty="0">
                <a:solidFill>
                  <a:srgbClr val="C00000"/>
                </a:solidFill>
                <a:latin typeface="Conthrax Sb" panose="020B0707020201080204" pitchFamily="34" charset="0"/>
              </a:rPr>
              <a:t>Etat des lieux / Etude de trafic (extrait)</a:t>
            </a:r>
          </a:p>
        </p:txBody>
      </p:sp>
      <p:sp>
        <p:nvSpPr>
          <p:cNvPr id="3" name="ZoneTexte 2">
            <a:extLst>
              <a:ext uri="{FF2B5EF4-FFF2-40B4-BE49-F238E27FC236}">
                <a16:creationId xmlns:a16="http://schemas.microsoft.com/office/drawing/2014/main" id="{E99DEF6B-73D4-BD6E-0791-D078AA8D25A1}"/>
              </a:ext>
            </a:extLst>
          </p:cNvPr>
          <p:cNvSpPr txBox="1"/>
          <p:nvPr/>
        </p:nvSpPr>
        <p:spPr>
          <a:xfrm>
            <a:off x="185737" y="511634"/>
            <a:ext cx="11820525" cy="338554"/>
          </a:xfrm>
          <a:prstGeom prst="rect">
            <a:avLst/>
          </a:prstGeom>
          <a:noFill/>
        </p:spPr>
        <p:txBody>
          <a:bodyPr wrap="square" rtlCol="0">
            <a:spAutoFit/>
          </a:bodyPr>
          <a:lstStyle/>
          <a:p>
            <a:pPr algn="r"/>
            <a:r>
              <a:rPr lang="fr-FR" sz="1600" dirty="0">
                <a:solidFill>
                  <a:srgbClr val="C00000"/>
                </a:solidFill>
                <a:latin typeface="Conthrax Sb" panose="020B0707020201080204" pitchFamily="34" charset="0"/>
              </a:rPr>
              <a:t>- La circulation au droit du giratoire  -</a:t>
            </a:r>
          </a:p>
        </p:txBody>
      </p:sp>
      <p:pic>
        <p:nvPicPr>
          <p:cNvPr id="4" name="Image 3">
            <a:extLst>
              <a:ext uri="{FF2B5EF4-FFF2-40B4-BE49-F238E27FC236}">
                <a16:creationId xmlns:a16="http://schemas.microsoft.com/office/drawing/2014/main" id="{1662E1B0-84DF-D5A8-3CB8-0BE320FE8488}"/>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34000"/>
                    </a14:imgEffect>
                  </a14:imgLayer>
                </a14:imgProps>
              </a:ext>
            </a:extLst>
          </a:blip>
          <a:stretch>
            <a:fillRect/>
          </a:stretch>
        </p:blipFill>
        <p:spPr>
          <a:xfrm>
            <a:off x="1681755" y="764202"/>
            <a:ext cx="5838233" cy="5447485"/>
          </a:xfrm>
          <a:prstGeom prst="rect">
            <a:avLst/>
          </a:prstGeom>
        </p:spPr>
      </p:pic>
      <p:pic>
        <p:nvPicPr>
          <p:cNvPr id="14" name="Image 13">
            <a:extLst>
              <a:ext uri="{FF2B5EF4-FFF2-40B4-BE49-F238E27FC236}">
                <a16:creationId xmlns:a16="http://schemas.microsoft.com/office/drawing/2014/main" id="{80748958-1C01-5F59-7850-BEDB5F3AA75A}"/>
              </a:ext>
            </a:extLst>
          </p:cNvPr>
          <p:cNvPicPr>
            <a:picLocks noChangeAspect="1"/>
          </p:cNvPicPr>
          <p:nvPr/>
        </p:nvPicPr>
        <p:blipFill>
          <a:blip r:embed="rId6"/>
          <a:stretch>
            <a:fillRect/>
          </a:stretch>
        </p:blipFill>
        <p:spPr>
          <a:xfrm>
            <a:off x="7686675" y="957649"/>
            <a:ext cx="3286125" cy="5305425"/>
          </a:xfrm>
          <a:prstGeom prst="rect">
            <a:avLst/>
          </a:prstGeom>
        </p:spPr>
      </p:pic>
    </p:spTree>
    <p:extLst>
      <p:ext uri="{BB962C8B-B14F-4D97-AF65-F5344CB8AC3E}">
        <p14:creationId xmlns:p14="http://schemas.microsoft.com/office/powerpoint/2010/main" val="20424569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Connecteur droit 6">
            <a:extLst>
              <a:ext uri="{FF2B5EF4-FFF2-40B4-BE49-F238E27FC236}">
                <a16:creationId xmlns:a16="http://schemas.microsoft.com/office/drawing/2014/main" id="{154B440D-3D9D-1C9A-88F3-B0D0DD01F1EB}"/>
              </a:ext>
            </a:extLst>
          </p:cNvPr>
          <p:cNvCxnSpPr/>
          <p:nvPr/>
        </p:nvCxnSpPr>
        <p:spPr>
          <a:xfrm>
            <a:off x="0" y="6263074"/>
            <a:ext cx="12192000"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ZoneTexte 4">
            <a:extLst>
              <a:ext uri="{FF2B5EF4-FFF2-40B4-BE49-F238E27FC236}">
                <a16:creationId xmlns:a16="http://schemas.microsoft.com/office/drawing/2014/main" id="{61287357-8181-37B3-7290-F35605AA19C4}"/>
              </a:ext>
            </a:extLst>
          </p:cNvPr>
          <p:cNvSpPr txBox="1"/>
          <p:nvPr/>
        </p:nvSpPr>
        <p:spPr>
          <a:xfrm>
            <a:off x="5724525" y="6124575"/>
            <a:ext cx="742950" cy="276999"/>
          </a:xfrm>
          <a:prstGeom prst="rect">
            <a:avLst/>
          </a:prstGeom>
          <a:solidFill>
            <a:schemeClr val="bg1"/>
          </a:solidFill>
        </p:spPr>
        <p:txBody>
          <a:bodyPr wrap="square" rtlCol="0">
            <a:spAutoFit/>
          </a:bodyPr>
          <a:lstStyle/>
          <a:p>
            <a:pPr algn="ctr"/>
            <a:r>
              <a:rPr lang="fr-FR" sz="1200" b="1" dirty="0">
                <a:solidFill>
                  <a:srgbClr val="C00000"/>
                </a:solidFill>
              </a:rPr>
              <a:t>16</a:t>
            </a:r>
          </a:p>
        </p:txBody>
      </p:sp>
      <p:pic>
        <p:nvPicPr>
          <p:cNvPr id="8" name="Image 7">
            <a:extLst>
              <a:ext uri="{FF2B5EF4-FFF2-40B4-BE49-F238E27FC236}">
                <a16:creationId xmlns:a16="http://schemas.microsoft.com/office/drawing/2014/main" id="{63F62ED0-4C01-6E2E-5332-0B06E42F0A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84" y="6285015"/>
            <a:ext cx="431803" cy="563463"/>
          </a:xfrm>
          <a:prstGeom prst="rect">
            <a:avLst/>
          </a:prstGeom>
        </p:spPr>
      </p:pic>
      <p:grpSp>
        <p:nvGrpSpPr>
          <p:cNvPr id="11" name="Groupe 10">
            <a:extLst>
              <a:ext uri="{FF2B5EF4-FFF2-40B4-BE49-F238E27FC236}">
                <a16:creationId xmlns:a16="http://schemas.microsoft.com/office/drawing/2014/main" id="{1A9D0E6E-0E94-9803-F2D0-E515D50FD226}"/>
              </a:ext>
            </a:extLst>
          </p:cNvPr>
          <p:cNvGrpSpPr/>
          <p:nvPr/>
        </p:nvGrpSpPr>
        <p:grpSpPr>
          <a:xfrm>
            <a:off x="10677566" y="6314462"/>
            <a:ext cx="1646157" cy="471832"/>
            <a:chOff x="10677566" y="6314462"/>
            <a:chExt cx="1646157" cy="471832"/>
          </a:xfrm>
        </p:grpSpPr>
        <p:pic>
          <p:nvPicPr>
            <p:cNvPr id="9" name="Image 8">
              <a:extLst>
                <a:ext uri="{FF2B5EF4-FFF2-40B4-BE49-F238E27FC236}">
                  <a16:creationId xmlns:a16="http://schemas.microsoft.com/office/drawing/2014/main" id="{0E06C223-2662-91ED-6E46-A8F406F842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9462" y="6314462"/>
              <a:ext cx="1122366" cy="174224"/>
            </a:xfrm>
            <a:prstGeom prst="rect">
              <a:avLst/>
            </a:prstGeom>
          </p:spPr>
        </p:pic>
        <p:sp>
          <p:nvSpPr>
            <p:cNvPr id="10" name="ZoneTexte 9">
              <a:extLst>
                <a:ext uri="{FF2B5EF4-FFF2-40B4-BE49-F238E27FC236}">
                  <a16:creationId xmlns:a16="http://schemas.microsoft.com/office/drawing/2014/main" id="{12CB746D-7098-51C6-B7C5-C6765E5E5FCE}"/>
                </a:ext>
              </a:extLst>
            </p:cNvPr>
            <p:cNvSpPr txBox="1"/>
            <p:nvPr/>
          </p:nvSpPr>
          <p:spPr>
            <a:xfrm>
              <a:off x="10677566" y="6540073"/>
              <a:ext cx="1646157" cy="246221"/>
            </a:xfrm>
            <a:prstGeom prst="rect">
              <a:avLst/>
            </a:prstGeom>
            <a:noFill/>
          </p:spPr>
          <p:txBody>
            <a:bodyPr wrap="square" rtlCol="0">
              <a:spAutoFit/>
            </a:bodyPr>
            <a:lstStyle/>
            <a:p>
              <a:pPr algn="ctr">
                <a:buClr>
                  <a:srgbClr val="99CC33"/>
                </a:buClr>
                <a:buSzPct val="70000"/>
              </a:pPr>
              <a:r>
                <a:rPr lang="fr-FR" sz="500" dirty="0">
                  <a:latin typeface="Conthrax Sb" panose="020B0707020201080204" pitchFamily="34" charset="0"/>
                </a:rPr>
                <a:t>285 Rue Jean Rostand</a:t>
              </a:r>
            </a:p>
            <a:p>
              <a:pPr algn="ctr">
                <a:buClr>
                  <a:srgbClr val="99CC33"/>
                </a:buClr>
                <a:buSzPct val="70000"/>
              </a:pPr>
              <a:r>
                <a:rPr lang="fr-FR" sz="500" dirty="0">
                  <a:latin typeface="Conthrax Sb" panose="020B0707020201080204" pitchFamily="34" charset="0"/>
                </a:rPr>
                <a:t>26800 PORTES LES VALENCE</a:t>
              </a:r>
            </a:p>
          </p:txBody>
        </p:sp>
      </p:grpSp>
      <p:sp>
        <p:nvSpPr>
          <p:cNvPr id="12" name="ZoneTexte 11">
            <a:extLst>
              <a:ext uri="{FF2B5EF4-FFF2-40B4-BE49-F238E27FC236}">
                <a16:creationId xmlns:a16="http://schemas.microsoft.com/office/drawing/2014/main" id="{2A3B2200-25C7-ED10-7219-E55E8B7F4945}"/>
              </a:ext>
            </a:extLst>
          </p:cNvPr>
          <p:cNvSpPr txBox="1"/>
          <p:nvPr/>
        </p:nvSpPr>
        <p:spPr>
          <a:xfrm>
            <a:off x="185737" y="225593"/>
            <a:ext cx="11820525" cy="400110"/>
          </a:xfrm>
          <a:prstGeom prst="rect">
            <a:avLst/>
          </a:prstGeom>
          <a:noFill/>
        </p:spPr>
        <p:txBody>
          <a:bodyPr wrap="square" rtlCol="0">
            <a:spAutoFit/>
          </a:bodyPr>
          <a:lstStyle/>
          <a:p>
            <a:pPr algn="r"/>
            <a:r>
              <a:rPr lang="fr-FR" sz="2000" dirty="0">
                <a:solidFill>
                  <a:srgbClr val="C00000"/>
                </a:solidFill>
                <a:latin typeface="Conthrax Sb" panose="020B0707020201080204" pitchFamily="34" charset="0"/>
              </a:rPr>
              <a:t>Enjeux de la requalification urbaine</a:t>
            </a:r>
          </a:p>
        </p:txBody>
      </p:sp>
      <p:sp>
        <p:nvSpPr>
          <p:cNvPr id="6" name="ZoneTexte 5">
            <a:extLst>
              <a:ext uri="{FF2B5EF4-FFF2-40B4-BE49-F238E27FC236}">
                <a16:creationId xmlns:a16="http://schemas.microsoft.com/office/drawing/2014/main" id="{5F6E3B9D-C89C-BB61-724C-B9B8849B1025}"/>
              </a:ext>
            </a:extLst>
          </p:cNvPr>
          <p:cNvSpPr txBox="1"/>
          <p:nvPr/>
        </p:nvSpPr>
        <p:spPr>
          <a:xfrm>
            <a:off x="1381125" y="632431"/>
            <a:ext cx="10172700" cy="5561394"/>
          </a:xfrm>
          <a:prstGeom prst="rect">
            <a:avLst/>
          </a:prstGeom>
          <a:noFill/>
        </p:spPr>
        <p:txBody>
          <a:bodyPr wrap="square">
            <a:spAutoFit/>
          </a:bodyPr>
          <a:lstStyle/>
          <a:p>
            <a:pPr lvl="2">
              <a:lnSpc>
                <a:spcPct val="150000"/>
              </a:lnSpc>
              <a:buSzPts val="1100"/>
              <a:tabLst>
                <a:tab pos="640080" algn="l"/>
                <a:tab pos="914400" algn="l"/>
              </a:tabLst>
            </a:pPr>
            <a:r>
              <a:rPr lang="fr-FR" sz="1400" b="1" u="sng" dirty="0">
                <a:solidFill>
                  <a:srgbClr val="C00000"/>
                </a:solidFill>
                <a:effectLst/>
                <a:latin typeface="Conthrax Sb" panose="020B0707020201080204" pitchFamily="34" charset="0"/>
                <a:cs typeface="Times New Roman" panose="02020603050405020304" pitchFamily="18" charset="0"/>
              </a:rPr>
              <a:t>Enjeux de restructuration et de requalification</a:t>
            </a:r>
          </a:p>
          <a:p>
            <a:pPr lvl="2">
              <a:lnSpc>
                <a:spcPct val="150000"/>
              </a:lnSpc>
              <a:buSzPts val="1100"/>
              <a:tabLst>
                <a:tab pos="640080" algn="l"/>
                <a:tab pos="914400" algn="l"/>
              </a:tabLst>
            </a:pPr>
            <a:endParaRPr lang="fr-FR" sz="1400" b="1" u="sng" dirty="0">
              <a:solidFill>
                <a:srgbClr val="C00000"/>
              </a:solidFill>
              <a:effectLst/>
              <a:latin typeface="Conthrax Sb" panose="020B0707020201080204" pitchFamily="34" charset="0"/>
              <a:cs typeface="Times New Roman" panose="02020603050405020304" pitchFamily="18" charset="0"/>
            </a:endParaRPr>
          </a:p>
          <a:p>
            <a:pPr marL="342900" lvl="0" indent="-342900">
              <a:lnSpc>
                <a:spcPct val="150000"/>
              </a:lnSpc>
              <a:buSzPts val="1100"/>
              <a:buFont typeface="Symbol" panose="05050102010706020507" pitchFamily="18" charset="2"/>
              <a:buChar char=""/>
            </a:pPr>
            <a:r>
              <a:rPr lang="fr-FR" sz="1100" dirty="0">
                <a:effectLst/>
                <a:latin typeface="Conthrax Sb" panose="020B0707020201080204" pitchFamily="34" charset="0"/>
                <a:ea typeface="Times New Roman" panose="02020603050405020304" pitchFamily="18" charset="0"/>
                <a:cs typeface="Times New Roman" panose="02020603050405020304" pitchFamily="18" charset="0"/>
              </a:rPr>
              <a:t>Relier et développer les cheminements doux,</a:t>
            </a:r>
          </a:p>
          <a:p>
            <a:pPr marL="342900" lvl="0" indent="-342900">
              <a:lnSpc>
                <a:spcPct val="150000"/>
              </a:lnSpc>
              <a:buSzPts val="1100"/>
              <a:buFont typeface="Symbol" panose="05050102010706020507" pitchFamily="18" charset="2"/>
              <a:buChar char=""/>
            </a:pPr>
            <a:r>
              <a:rPr lang="fr-FR" sz="1100" dirty="0">
                <a:effectLst/>
                <a:latin typeface="Conthrax Sb" panose="020B0707020201080204" pitchFamily="34" charset="0"/>
                <a:ea typeface="Times New Roman" panose="02020603050405020304" pitchFamily="18" charset="0"/>
                <a:cs typeface="Times New Roman" panose="02020603050405020304" pitchFamily="18" charset="0"/>
              </a:rPr>
              <a:t>Sécuriser les zones d’échanges,</a:t>
            </a:r>
          </a:p>
          <a:p>
            <a:pPr marL="342900" lvl="0" indent="-342900">
              <a:lnSpc>
                <a:spcPct val="150000"/>
              </a:lnSpc>
              <a:buSzPts val="1100"/>
              <a:buFont typeface="Symbol" panose="05050102010706020507" pitchFamily="18" charset="2"/>
              <a:buChar char=""/>
            </a:pPr>
            <a:r>
              <a:rPr lang="fr-FR" sz="1100" dirty="0">
                <a:effectLst/>
                <a:latin typeface="Conthrax Sb" panose="020B0707020201080204" pitchFamily="34" charset="0"/>
                <a:ea typeface="Times New Roman" panose="02020603050405020304" pitchFamily="18" charset="0"/>
                <a:cs typeface="Times New Roman" panose="02020603050405020304" pitchFamily="18" charset="0"/>
              </a:rPr>
              <a:t>Restructurer les voies,</a:t>
            </a:r>
          </a:p>
          <a:p>
            <a:pPr marL="342900" lvl="0" indent="-342900">
              <a:lnSpc>
                <a:spcPct val="150000"/>
              </a:lnSpc>
              <a:buSzPts val="1100"/>
              <a:buFont typeface="Symbol" panose="05050102010706020507" pitchFamily="18" charset="2"/>
              <a:buChar char=""/>
            </a:pPr>
            <a:r>
              <a:rPr lang="fr-FR" sz="1100" dirty="0">
                <a:effectLst/>
                <a:latin typeface="Conthrax Sb" panose="020B0707020201080204" pitchFamily="34" charset="0"/>
                <a:ea typeface="Times New Roman" panose="02020603050405020304" pitchFamily="18" charset="0"/>
                <a:cs typeface="Times New Roman" panose="02020603050405020304" pitchFamily="18" charset="0"/>
              </a:rPr>
              <a:t>Apaiser la circulation motorisée,</a:t>
            </a:r>
          </a:p>
          <a:p>
            <a:pPr marL="342900" lvl="0" indent="-342900">
              <a:lnSpc>
                <a:spcPct val="150000"/>
              </a:lnSpc>
              <a:buSzPts val="1100"/>
              <a:buFont typeface="Symbol" panose="05050102010706020507" pitchFamily="18" charset="2"/>
              <a:buChar char=""/>
            </a:pPr>
            <a:r>
              <a:rPr lang="fr-FR" sz="1100" dirty="0">
                <a:effectLst/>
                <a:latin typeface="Conthrax Sb" panose="020B0707020201080204" pitchFamily="34" charset="0"/>
                <a:ea typeface="Times New Roman" panose="02020603050405020304" pitchFamily="18" charset="0"/>
                <a:cs typeface="Times New Roman" panose="02020603050405020304" pitchFamily="18" charset="0"/>
              </a:rPr>
              <a:t>Relier le parc et les complexes sportifs,</a:t>
            </a:r>
          </a:p>
          <a:p>
            <a:pPr marL="342900" lvl="0" indent="-342900">
              <a:lnSpc>
                <a:spcPct val="150000"/>
              </a:lnSpc>
              <a:buSzPts val="1100"/>
              <a:buFont typeface="Symbol" panose="05050102010706020507" pitchFamily="18" charset="2"/>
              <a:buChar char=""/>
            </a:pPr>
            <a:r>
              <a:rPr lang="fr-FR" sz="1100" dirty="0">
                <a:effectLst/>
                <a:latin typeface="Conthrax Sb" panose="020B0707020201080204" pitchFamily="34" charset="0"/>
                <a:ea typeface="Times New Roman" panose="02020603050405020304" pitchFamily="18" charset="0"/>
                <a:cs typeface="Times New Roman" panose="02020603050405020304" pitchFamily="18" charset="0"/>
              </a:rPr>
              <a:t>Conforter l’offre de stationnement.</a:t>
            </a:r>
          </a:p>
          <a:p>
            <a:pPr lvl="2">
              <a:lnSpc>
                <a:spcPct val="150000"/>
              </a:lnSpc>
              <a:buSzPts val="1100"/>
              <a:tabLst>
                <a:tab pos="640080" algn="l"/>
                <a:tab pos="914400" algn="l"/>
              </a:tabLst>
            </a:pPr>
            <a:r>
              <a:rPr lang="fr-FR" sz="1100" dirty="0">
                <a:effectLst/>
                <a:latin typeface="Conthrax Sb" panose="020B0707020201080204" pitchFamily="34" charset="0"/>
                <a:ea typeface="Times New Roman" panose="02020603050405020304" pitchFamily="18" charset="0"/>
                <a:cs typeface="Times New Roman" panose="02020603050405020304" pitchFamily="18" charset="0"/>
              </a:rPr>
              <a:t> </a:t>
            </a:r>
            <a:endParaRPr lang="fr-FR" sz="1400" b="1" u="sng" dirty="0">
              <a:solidFill>
                <a:srgbClr val="C00000"/>
              </a:solidFill>
              <a:latin typeface="Conthrax Sb" panose="020B0707020201080204" pitchFamily="34" charset="0"/>
              <a:cs typeface="Times New Roman" panose="02020603050405020304" pitchFamily="18" charset="0"/>
            </a:endParaRPr>
          </a:p>
          <a:p>
            <a:pPr lvl="2">
              <a:lnSpc>
                <a:spcPct val="150000"/>
              </a:lnSpc>
              <a:buSzPts val="1100"/>
              <a:tabLst>
                <a:tab pos="640080" algn="l"/>
                <a:tab pos="914400" algn="l"/>
              </a:tabLst>
            </a:pPr>
            <a:r>
              <a:rPr lang="fr-FR" sz="1400" b="1" u="sng" dirty="0">
                <a:solidFill>
                  <a:srgbClr val="C00000"/>
                </a:solidFill>
                <a:latin typeface="Conthrax Sb" panose="020B0707020201080204" pitchFamily="34" charset="0"/>
                <a:cs typeface="Times New Roman" panose="02020603050405020304" pitchFamily="18" charset="0"/>
              </a:rPr>
              <a:t>Enjeux de mise en valeur identitaire</a:t>
            </a:r>
          </a:p>
          <a:p>
            <a:pPr lvl="2">
              <a:lnSpc>
                <a:spcPct val="150000"/>
              </a:lnSpc>
              <a:buSzPts val="1100"/>
              <a:tabLst>
                <a:tab pos="640080" algn="l"/>
                <a:tab pos="914400" algn="l"/>
              </a:tabLst>
            </a:pPr>
            <a:endParaRPr lang="fr-FR" sz="1400" b="1" u="sng" dirty="0">
              <a:solidFill>
                <a:srgbClr val="C00000"/>
              </a:solidFill>
              <a:latin typeface="Conthrax Sb" panose="020B0707020201080204" pitchFamily="34" charset="0"/>
              <a:cs typeface="Times New Roman" panose="02020603050405020304" pitchFamily="18" charset="0"/>
            </a:endParaRPr>
          </a:p>
          <a:p>
            <a:pPr marL="342900" lvl="0" indent="-342900">
              <a:lnSpc>
                <a:spcPct val="150000"/>
              </a:lnSpc>
              <a:buSzPts val="1100"/>
              <a:buFont typeface="Symbol" panose="05050102010706020507" pitchFamily="18" charset="2"/>
              <a:buChar char=""/>
            </a:pPr>
            <a:r>
              <a:rPr lang="fr-FR" sz="1100" dirty="0">
                <a:effectLst/>
                <a:latin typeface="Conthrax Sb" panose="020B0707020201080204" pitchFamily="34" charset="0"/>
                <a:ea typeface="Times New Roman" panose="02020603050405020304" pitchFamily="18" charset="0"/>
                <a:cs typeface="Times New Roman" panose="02020603050405020304" pitchFamily="18" charset="0"/>
              </a:rPr>
              <a:t>Marquer les entrées de ville,</a:t>
            </a:r>
          </a:p>
          <a:p>
            <a:pPr marL="342900" lvl="0" indent="-342900">
              <a:lnSpc>
                <a:spcPct val="150000"/>
              </a:lnSpc>
              <a:buSzPts val="1100"/>
              <a:buFont typeface="Symbol" panose="05050102010706020507" pitchFamily="18" charset="2"/>
              <a:buChar char=""/>
            </a:pPr>
            <a:r>
              <a:rPr lang="fr-FR" sz="1100" dirty="0">
                <a:effectLst/>
                <a:latin typeface="Conthrax Sb" panose="020B0707020201080204" pitchFamily="34" charset="0"/>
                <a:ea typeface="Times New Roman" panose="02020603050405020304" pitchFamily="18" charset="0"/>
                <a:cs typeface="Times New Roman" panose="02020603050405020304" pitchFamily="18" charset="0"/>
              </a:rPr>
              <a:t>Créer un espace public / une place marquant l’entrée vers le centre bourg,</a:t>
            </a:r>
          </a:p>
          <a:p>
            <a:pPr marL="342900" lvl="0" indent="-342900">
              <a:lnSpc>
                <a:spcPct val="150000"/>
              </a:lnSpc>
              <a:buSzPts val="1100"/>
              <a:buFont typeface="Symbol" panose="05050102010706020507" pitchFamily="18" charset="2"/>
              <a:buChar char=""/>
            </a:pPr>
            <a:r>
              <a:rPr lang="fr-FR" sz="1100" dirty="0">
                <a:effectLst/>
                <a:latin typeface="Conthrax Sb" panose="020B0707020201080204" pitchFamily="34" charset="0"/>
                <a:ea typeface="Times New Roman" panose="02020603050405020304" pitchFamily="18" charset="0"/>
                <a:cs typeface="Times New Roman" panose="02020603050405020304" pitchFamily="18" charset="0"/>
              </a:rPr>
              <a:t>Mettre en valeur le paysage et le patrimoine</a:t>
            </a:r>
            <a:r>
              <a:rPr lang="fr-FR" sz="1100" dirty="0">
                <a:latin typeface="Conthrax Sb" panose="020B0707020201080204" pitchFamily="34" charset="0"/>
                <a:ea typeface="Times New Roman" panose="02020603050405020304" pitchFamily="18" charset="0"/>
                <a:cs typeface="Times New Roman" panose="02020603050405020304" pitchFamily="18" charset="0"/>
              </a:rPr>
              <a:t>,</a:t>
            </a:r>
            <a:endParaRPr lang="fr-FR" sz="1100" dirty="0">
              <a:effectLst/>
              <a:latin typeface="Conthrax Sb" panose="020B0707020201080204" pitchFamily="34" charset="0"/>
              <a:ea typeface="Times New Roman" panose="02020603050405020304" pitchFamily="18" charset="0"/>
              <a:cs typeface="Times New Roman" panose="02020603050405020304" pitchFamily="18" charset="0"/>
            </a:endParaRPr>
          </a:p>
          <a:p>
            <a:pPr marL="342900" lvl="0" indent="-342900">
              <a:lnSpc>
                <a:spcPct val="150000"/>
              </a:lnSpc>
              <a:buSzPts val="1100"/>
              <a:buFont typeface="Symbol" panose="05050102010706020507" pitchFamily="18" charset="2"/>
              <a:buChar char=""/>
            </a:pPr>
            <a:r>
              <a:rPr lang="fr-FR" sz="1100" dirty="0">
                <a:latin typeface="Conthrax Sb" panose="020B0707020201080204" pitchFamily="34" charset="0"/>
                <a:ea typeface="Times New Roman" panose="02020603050405020304" pitchFamily="18" charset="0"/>
                <a:cs typeface="Times New Roman" panose="02020603050405020304" pitchFamily="18" charset="0"/>
              </a:rPr>
              <a:t>Renforcer la trame paysagère.</a:t>
            </a:r>
            <a:endParaRPr lang="fr-FR" sz="1100" dirty="0">
              <a:effectLst/>
              <a:latin typeface="Conthrax Sb" panose="020B0707020201080204" pitchFamily="34" charset="0"/>
              <a:ea typeface="Times New Roman" panose="02020603050405020304" pitchFamily="18" charset="0"/>
              <a:cs typeface="Times New Roman" panose="02020603050405020304" pitchFamily="18" charset="0"/>
            </a:endParaRPr>
          </a:p>
          <a:p>
            <a:pPr lvl="2">
              <a:lnSpc>
                <a:spcPct val="150000"/>
              </a:lnSpc>
              <a:buSzPts val="1100"/>
              <a:tabLst>
                <a:tab pos="640080" algn="l"/>
                <a:tab pos="914400" algn="l"/>
              </a:tabLst>
            </a:pPr>
            <a:r>
              <a:rPr lang="fr-FR" sz="1100" dirty="0">
                <a:effectLst/>
                <a:latin typeface="Conthrax Sb" panose="020B0707020201080204" pitchFamily="34" charset="0"/>
                <a:ea typeface="Times New Roman" panose="02020603050405020304" pitchFamily="18" charset="0"/>
                <a:cs typeface="Times New Roman" panose="02020603050405020304" pitchFamily="18" charset="0"/>
              </a:rPr>
              <a:t> </a:t>
            </a:r>
            <a:endParaRPr lang="fr-FR" sz="1400" b="1" u="sng" dirty="0">
              <a:solidFill>
                <a:srgbClr val="C00000"/>
              </a:solidFill>
              <a:latin typeface="Conthrax Sb" panose="020B0707020201080204" pitchFamily="34" charset="0"/>
              <a:cs typeface="Times New Roman" panose="02020603050405020304" pitchFamily="18" charset="0"/>
            </a:endParaRPr>
          </a:p>
          <a:p>
            <a:pPr lvl="2">
              <a:lnSpc>
                <a:spcPct val="150000"/>
              </a:lnSpc>
              <a:buSzPts val="1100"/>
              <a:tabLst>
                <a:tab pos="640080" algn="l"/>
                <a:tab pos="914400" algn="l"/>
              </a:tabLst>
            </a:pPr>
            <a:r>
              <a:rPr lang="fr-FR" sz="1400" b="1" u="sng" dirty="0">
                <a:solidFill>
                  <a:srgbClr val="C00000"/>
                </a:solidFill>
                <a:latin typeface="Conthrax Sb" panose="020B0707020201080204" pitchFamily="34" charset="0"/>
                <a:cs typeface="Times New Roman" panose="02020603050405020304" pitchFamily="18" charset="0"/>
              </a:rPr>
              <a:t>Enjeux de préservation</a:t>
            </a:r>
          </a:p>
          <a:p>
            <a:pPr lvl="2">
              <a:lnSpc>
                <a:spcPct val="150000"/>
              </a:lnSpc>
              <a:buSzPts val="1100"/>
              <a:tabLst>
                <a:tab pos="640080" algn="l"/>
                <a:tab pos="914400" algn="l"/>
              </a:tabLst>
            </a:pPr>
            <a:endParaRPr lang="fr-FR" sz="1400" b="1" u="sng" dirty="0">
              <a:solidFill>
                <a:srgbClr val="C00000"/>
              </a:solidFill>
              <a:latin typeface="Conthrax Sb" panose="020B0707020201080204" pitchFamily="34" charset="0"/>
              <a:cs typeface="Times New Roman" panose="02020603050405020304" pitchFamily="18" charset="0"/>
            </a:endParaRPr>
          </a:p>
          <a:p>
            <a:pPr marL="342900" lvl="0" indent="-342900">
              <a:lnSpc>
                <a:spcPct val="150000"/>
              </a:lnSpc>
              <a:buSzPts val="1100"/>
              <a:buFont typeface="Symbol" panose="05050102010706020507" pitchFamily="18" charset="2"/>
              <a:buChar char=""/>
            </a:pPr>
            <a:r>
              <a:rPr lang="fr-FR" sz="1100" dirty="0">
                <a:effectLst/>
                <a:latin typeface="Conthrax Sb" panose="020B0707020201080204" pitchFamily="34" charset="0"/>
                <a:ea typeface="Times New Roman" panose="02020603050405020304" pitchFamily="18" charset="0"/>
                <a:cs typeface="Times New Roman" panose="02020603050405020304" pitchFamily="18" charset="0"/>
              </a:rPr>
              <a:t>Préserver les alignements qui constituent une composante importante du paysage,</a:t>
            </a:r>
          </a:p>
          <a:p>
            <a:pPr marL="342900" lvl="0" indent="-342900">
              <a:lnSpc>
                <a:spcPct val="150000"/>
              </a:lnSpc>
              <a:buSzPts val="1100"/>
              <a:buFont typeface="Symbol" panose="05050102010706020507" pitchFamily="18" charset="2"/>
              <a:buChar char=""/>
            </a:pPr>
            <a:r>
              <a:rPr lang="fr-FR" sz="1100" dirty="0">
                <a:effectLst/>
                <a:latin typeface="Conthrax Sb" panose="020B0707020201080204" pitchFamily="34" charset="0"/>
                <a:ea typeface="Times New Roman" panose="02020603050405020304" pitchFamily="18" charset="0"/>
                <a:cs typeface="Times New Roman" panose="02020603050405020304" pitchFamily="18" charset="0"/>
              </a:rPr>
              <a:t>Préserver les perspectives sur les éléments architecturaux importants de la commune,</a:t>
            </a:r>
          </a:p>
        </p:txBody>
      </p:sp>
    </p:spTree>
    <p:extLst>
      <p:ext uri="{BB962C8B-B14F-4D97-AF65-F5344CB8AC3E}">
        <p14:creationId xmlns:p14="http://schemas.microsoft.com/office/powerpoint/2010/main" val="6976969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Connecteur droit 6">
            <a:extLst>
              <a:ext uri="{FF2B5EF4-FFF2-40B4-BE49-F238E27FC236}">
                <a16:creationId xmlns:a16="http://schemas.microsoft.com/office/drawing/2014/main" id="{154B440D-3D9D-1C9A-88F3-B0D0DD01F1EB}"/>
              </a:ext>
            </a:extLst>
          </p:cNvPr>
          <p:cNvCxnSpPr/>
          <p:nvPr/>
        </p:nvCxnSpPr>
        <p:spPr>
          <a:xfrm>
            <a:off x="0" y="6263074"/>
            <a:ext cx="12192000"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ZoneTexte 4">
            <a:extLst>
              <a:ext uri="{FF2B5EF4-FFF2-40B4-BE49-F238E27FC236}">
                <a16:creationId xmlns:a16="http://schemas.microsoft.com/office/drawing/2014/main" id="{61287357-8181-37B3-7290-F35605AA19C4}"/>
              </a:ext>
            </a:extLst>
          </p:cNvPr>
          <p:cNvSpPr txBox="1"/>
          <p:nvPr/>
        </p:nvSpPr>
        <p:spPr>
          <a:xfrm>
            <a:off x="5724525" y="6124575"/>
            <a:ext cx="742950" cy="276999"/>
          </a:xfrm>
          <a:prstGeom prst="rect">
            <a:avLst/>
          </a:prstGeom>
          <a:solidFill>
            <a:schemeClr val="bg1"/>
          </a:solidFill>
        </p:spPr>
        <p:txBody>
          <a:bodyPr wrap="square" rtlCol="0">
            <a:spAutoFit/>
          </a:bodyPr>
          <a:lstStyle/>
          <a:p>
            <a:pPr algn="ctr"/>
            <a:r>
              <a:rPr lang="fr-FR" sz="1200" b="1" dirty="0">
                <a:solidFill>
                  <a:srgbClr val="C00000"/>
                </a:solidFill>
              </a:rPr>
              <a:t>17</a:t>
            </a:r>
          </a:p>
        </p:txBody>
      </p:sp>
      <p:pic>
        <p:nvPicPr>
          <p:cNvPr id="8" name="Image 7">
            <a:extLst>
              <a:ext uri="{FF2B5EF4-FFF2-40B4-BE49-F238E27FC236}">
                <a16:creationId xmlns:a16="http://schemas.microsoft.com/office/drawing/2014/main" id="{63F62ED0-4C01-6E2E-5332-0B06E42F0A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84" y="6285015"/>
            <a:ext cx="431803" cy="563463"/>
          </a:xfrm>
          <a:prstGeom prst="rect">
            <a:avLst/>
          </a:prstGeom>
        </p:spPr>
      </p:pic>
      <p:grpSp>
        <p:nvGrpSpPr>
          <p:cNvPr id="11" name="Groupe 10">
            <a:extLst>
              <a:ext uri="{FF2B5EF4-FFF2-40B4-BE49-F238E27FC236}">
                <a16:creationId xmlns:a16="http://schemas.microsoft.com/office/drawing/2014/main" id="{1A9D0E6E-0E94-9803-F2D0-E515D50FD226}"/>
              </a:ext>
            </a:extLst>
          </p:cNvPr>
          <p:cNvGrpSpPr/>
          <p:nvPr/>
        </p:nvGrpSpPr>
        <p:grpSpPr>
          <a:xfrm>
            <a:off x="10677566" y="6314462"/>
            <a:ext cx="1646157" cy="471832"/>
            <a:chOff x="10677566" y="6314462"/>
            <a:chExt cx="1646157" cy="471832"/>
          </a:xfrm>
        </p:grpSpPr>
        <p:pic>
          <p:nvPicPr>
            <p:cNvPr id="9" name="Image 8">
              <a:extLst>
                <a:ext uri="{FF2B5EF4-FFF2-40B4-BE49-F238E27FC236}">
                  <a16:creationId xmlns:a16="http://schemas.microsoft.com/office/drawing/2014/main" id="{0E06C223-2662-91ED-6E46-A8F406F842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9462" y="6314462"/>
              <a:ext cx="1122366" cy="174224"/>
            </a:xfrm>
            <a:prstGeom prst="rect">
              <a:avLst/>
            </a:prstGeom>
          </p:spPr>
        </p:pic>
        <p:sp>
          <p:nvSpPr>
            <p:cNvPr id="10" name="ZoneTexte 9">
              <a:extLst>
                <a:ext uri="{FF2B5EF4-FFF2-40B4-BE49-F238E27FC236}">
                  <a16:creationId xmlns:a16="http://schemas.microsoft.com/office/drawing/2014/main" id="{12CB746D-7098-51C6-B7C5-C6765E5E5FCE}"/>
                </a:ext>
              </a:extLst>
            </p:cNvPr>
            <p:cNvSpPr txBox="1"/>
            <p:nvPr/>
          </p:nvSpPr>
          <p:spPr>
            <a:xfrm>
              <a:off x="10677566" y="6540073"/>
              <a:ext cx="1646157" cy="246221"/>
            </a:xfrm>
            <a:prstGeom prst="rect">
              <a:avLst/>
            </a:prstGeom>
            <a:noFill/>
          </p:spPr>
          <p:txBody>
            <a:bodyPr wrap="square" rtlCol="0">
              <a:spAutoFit/>
            </a:bodyPr>
            <a:lstStyle/>
            <a:p>
              <a:pPr algn="ctr">
                <a:buClr>
                  <a:srgbClr val="99CC33"/>
                </a:buClr>
                <a:buSzPct val="70000"/>
              </a:pPr>
              <a:r>
                <a:rPr lang="fr-FR" sz="500" dirty="0">
                  <a:latin typeface="Conthrax Sb" panose="020B0707020201080204" pitchFamily="34" charset="0"/>
                </a:rPr>
                <a:t>285 Rue Jean Rostand</a:t>
              </a:r>
            </a:p>
            <a:p>
              <a:pPr algn="ctr">
                <a:buClr>
                  <a:srgbClr val="99CC33"/>
                </a:buClr>
                <a:buSzPct val="70000"/>
              </a:pPr>
              <a:r>
                <a:rPr lang="fr-FR" sz="500" dirty="0">
                  <a:latin typeface="Conthrax Sb" panose="020B0707020201080204" pitchFamily="34" charset="0"/>
                </a:rPr>
                <a:t>26800 PORTES LES VALENCE</a:t>
              </a:r>
            </a:p>
          </p:txBody>
        </p:sp>
      </p:grpSp>
      <p:sp>
        <p:nvSpPr>
          <p:cNvPr id="12" name="ZoneTexte 11">
            <a:extLst>
              <a:ext uri="{FF2B5EF4-FFF2-40B4-BE49-F238E27FC236}">
                <a16:creationId xmlns:a16="http://schemas.microsoft.com/office/drawing/2014/main" id="{2A3B2200-25C7-ED10-7219-E55E8B7F4945}"/>
              </a:ext>
            </a:extLst>
          </p:cNvPr>
          <p:cNvSpPr txBox="1"/>
          <p:nvPr/>
        </p:nvSpPr>
        <p:spPr>
          <a:xfrm>
            <a:off x="185737" y="225593"/>
            <a:ext cx="11820525" cy="400110"/>
          </a:xfrm>
          <a:prstGeom prst="rect">
            <a:avLst/>
          </a:prstGeom>
          <a:noFill/>
        </p:spPr>
        <p:txBody>
          <a:bodyPr wrap="square" rtlCol="0">
            <a:spAutoFit/>
          </a:bodyPr>
          <a:lstStyle/>
          <a:p>
            <a:pPr algn="r"/>
            <a:r>
              <a:rPr lang="fr-FR" sz="2000" dirty="0">
                <a:solidFill>
                  <a:srgbClr val="C00000"/>
                </a:solidFill>
                <a:latin typeface="Conthrax Sb" panose="020B0707020201080204" pitchFamily="34" charset="0"/>
              </a:rPr>
              <a:t>Enjeux de la requalification urbaine</a:t>
            </a:r>
          </a:p>
        </p:txBody>
      </p:sp>
      <p:grpSp>
        <p:nvGrpSpPr>
          <p:cNvPr id="4" name="Groupe 3">
            <a:extLst>
              <a:ext uri="{FF2B5EF4-FFF2-40B4-BE49-F238E27FC236}">
                <a16:creationId xmlns:a16="http://schemas.microsoft.com/office/drawing/2014/main" id="{73F04AA9-6C7E-73E7-F3BB-7964F73308AD}"/>
              </a:ext>
            </a:extLst>
          </p:cNvPr>
          <p:cNvGrpSpPr/>
          <p:nvPr/>
        </p:nvGrpSpPr>
        <p:grpSpPr>
          <a:xfrm>
            <a:off x="471487" y="846019"/>
            <a:ext cx="11257332" cy="5001558"/>
            <a:chOff x="666751" y="846018"/>
            <a:chExt cx="11257332" cy="5001558"/>
          </a:xfrm>
        </p:grpSpPr>
        <p:pic>
          <p:nvPicPr>
            <p:cNvPr id="2" name="Image 1">
              <a:extLst>
                <a:ext uri="{FF2B5EF4-FFF2-40B4-BE49-F238E27FC236}">
                  <a16:creationId xmlns:a16="http://schemas.microsoft.com/office/drawing/2014/main" id="{DEC96B59-F52F-38B9-4B23-C39EBF60F01C}"/>
                </a:ext>
              </a:extLst>
            </p:cNvPr>
            <p:cNvPicPr>
              <a:picLocks noChangeAspect="1"/>
            </p:cNvPicPr>
            <p:nvPr/>
          </p:nvPicPr>
          <p:blipFill rotWithShape="1">
            <a:blip r:embed="rId4">
              <a:extLst>
                <a:ext uri="{28A0092B-C50C-407E-A947-70E740481C1C}">
                  <a14:useLocalDpi xmlns:a14="http://schemas.microsoft.com/office/drawing/2010/main" val="0"/>
                </a:ext>
              </a:extLst>
            </a:blip>
            <a:srcRect l="12388" t="31056" r="13480" b="15934"/>
            <a:stretch/>
          </p:blipFill>
          <p:spPr bwMode="auto">
            <a:xfrm rot="16200000">
              <a:off x="694859" y="817911"/>
              <a:ext cx="5001557" cy="5057774"/>
            </a:xfrm>
            <a:prstGeom prst="rect">
              <a:avLst/>
            </a:prstGeom>
            <a:noFill/>
            <a:ln>
              <a:noFill/>
            </a:ln>
            <a:extLst>
              <a:ext uri="{53640926-AAD7-44D8-BBD7-CCE9431645EC}">
                <a14:shadowObscured xmlns:a14="http://schemas.microsoft.com/office/drawing/2010/main"/>
              </a:ext>
            </a:extLst>
          </p:spPr>
        </p:pic>
        <p:pic>
          <p:nvPicPr>
            <p:cNvPr id="3" name="Image 2">
              <a:extLst>
                <a:ext uri="{FF2B5EF4-FFF2-40B4-BE49-F238E27FC236}">
                  <a16:creationId xmlns:a16="http://schemas.microsoft.com/office/drawing/2014/main" id="{C10F5680-DF7F-CA8C-4328-0BC03841261D}"/>
                </a:ext>
              </a:extLst>
            </p:cNvPr>
            <p:cNvPicPr>
              <a:picLocks noChangeAspect="1"/>
            </p:cNvPicPr>
            <p:nvPr/>
          </p:nvPicPr>
          <p:blipFill rotWithShape="1">
            <a:blip r:embed="rId5">
              <a:extLst>
                <a:ext uri="{28A0092B-C50C-407E-A947-70E740481C1C}">
                  <a14:useLocalDpi xmlns:a14="http://schemas.microsoft.com/office/drawing/2010/main" val="0"/>
                </a:ext>
              </a:extLst>
            </a:blip>
            <a:srcRect l="12094" t="31704" r="13859" b="4786"/>
            <a:stretch/>
          </p:blipFill>
          <p:spPr bwMode="auto">
            <a:xfrm rot="16200000">
              <a:off x="6390204" y="313689"/>
              <a:ext cx="5001549" cy="6066208"/>
            </a:xfrm>
            <a:prstGeom prst="rect">
              <a:avLst/>
            </a:prstGeom>
            <a:noFill/>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1852348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2D0E719A-3CC0-634F-E5B9-A1409EC37163}"/>
              </a:ext>
            </a:extLst>
          </p:cNvPr>
          <p:cNvPicPr>
            <a:picLocks noChangeAspect="1"/>
          </p:cNvPicPr>
          <p:nvPr/>
        </p:nvPicPr>
        <p:blipFill rotWithShape="1">
          <a:blip r:embed="rId2">
            <a:extLst>
              <a:ext uri="{28A0092B-C50C-407E-A947-70E740481C1C}">
                <a14:useLocalDpi xmlns:a14="http://schemas.microsoft.com/office/drawing/2010/main" val="0"/>
              </a:ext>
            </a:extLst>
          </a:blip>
          <a:srcRect l="16041" t="2180" r="8277" b="4772"/>
          <a:stretch/>
        </p:blipFill>
        <p:spPr bwMode="auto">
          <a:xfrm rot="5400000">
            <a:off x="2782668" y="-1962971"/>
            <a:ext cx="5957133" cy="10356458"/>
          </a:xfrm>
          <a:prstGeom prst="rect">
            <a:avLst/>
          </a:prstGeom>
          <a:noFill/>
          <a:ln>
            <a:noFill/>
          </a:ln>
          <a:extLst>
            <a:ext uri="{53640926-AAD7-44D8-BBD7-CCE9431645EC}">
              <a14:shadowObscured xmlns:a14="http://schemas.microsoft.com/office/drawing/2010/main"/>
            </a:ext>
          </a:extLst>
        </p:spPr>
      </p:pic>
      <p:cxnSp>
        <p:nvCxnSpPr>
          <p:cNvPr id="7" name="Connecteur droit 6">
            <a:extLst>
              <a:ext uri="{FF2B5EF4-FFF2-40B4-BE49-F238E27FC236}">
                <a16:creationId xmlns:a16="http://schemas.microsoft.com/office/drawing/2014/main" id="{154B440D-3D9D-1C9A-88F3-B0D0DD01F1EB}"/>
              </a:ext>
            </a:extLst>
          </p:cNvPr>
          <p:cNvCxnSpPr/>
          <p:nvPr/>
        </p:nvCxnSpPr>
        <p:spPr>
          <a:xfrm>
            <a:off x="0" y="6263074"/>
            <a:ext cx="12192000"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ZoneTexte 4">
            <a:extLst>
              <a:ext uri="{FF2B5EF4-FFF2-40B4-BE49-F238E27FC236}">
                <a16:creationId xmlns:a16="http://schemas.microsoft.com/office/drawing/2014/main" id="{61287357-8181-37B3-7290-F35605AA19C4}"/>
              </a:ext>
            </a:extLst>
          </p:cNvPr>
          <p:cNvSpPr txBox="1"/>
          <p:nvPr/>
        </p:nvSpPr>
        <p:spPr>
          <a:xfrm>
            <a:off x="5724525" y="6124575"/>
            <a:ext cx="742950" cy="276999"/>
          </a:xfrm>
          <a:prstGeom prst="rect">
            <a:avLst/>
          </a:prstGeom>
          <a:solidFill>
            <a:schemeClr val="bg1"/>
          </a:solidFill>
        </p:spPr>
        <p:txBody>
          <a:bodyPr wrap="square" rtlCol="0">
            <a:spAutoFit/>
          </a:bodyPr>
          <a:lstStyle/>
          <a:p>
            <a:pPr algn="ctr"/>
            <a:r>
              <a:rPr lang="fr-FR" sz="1200" b="1" dirty="0">
                <a:solidFill>
                  <a:srgbClr val="C00000"/>
                </a:solidFill>
              </a:rPr>
              <a:t>18</a:t>
            </a:r>
          </a:p>
        </p:txBody>
      </p:sp>
      <p:pic>
        <p:nvPicPr>
          <p:cNvPr id="8" name="Image 7">
            <a:extLst>
              <a:ext uri="{FF2B5EF4-FFF2-40B4-BE49-F238E27FC236}">
                <a16:creationId xmlns:a16="http://schemas.microsoft.com/office/drawing/2014/main" id="{63F62ED0-4C01-6E2E-5332-0B06E42F0A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84" y="6285015"/>
            <a:ext cx="431803" cy="563463"/>
          </a:xfrm>
          <a:prstGeom prst="rect">
            <a:avLst/>
          </a:prstGeom>
        </p:spPr>
      </p:pic>
      <p:grpSp>
        <p:nvGrpSpPr>
          <p:cNvPr id="11" name="Groupe 10">
            <a:extLst>
              <a:ext uri="{FF2B5EF4-FFF2-40B4-BE49-F238E27FC236}">
                <a16:creationId xmlns:a16="http://schemas.microsoft.com/office/drawing/2014/main" id="{1A9D0E6E-0E94-9803-F2D0-E515D50FD226}"/>
              </a:ext>
            </a:extLst>
          </p:cNvPr>
          <p:cNvGrpSpPr/>
          <p:nvPr/>
        </p:nvGrpSpPr>
        <p:grpSpPr>
          <a:xfrm>
            <a:off x="10677566" y="6314462"/>
            <a:ext cx="1646157" cy="471832"/>
            <a:chOff x="10677566" y="6314462"/>
            <a:chExt cx="1646157" cy="471832"/>
          </a:xfrm>
        </p:grpSpPr>
        <p:pic>
          <p:nvPicPr>
            <p:cNvPr id="9" name="Image 8">
              <a:extLst>
                <a:ext uri="{FF2B5EF4-FFF2-40B4-BE49-F238E27FC236}">
                  <a16:creationId xmlns:a16="http://schemas.microsoft.com/office/drawing/2014/main" id="{0E06C223-2662-91ED-6E46-A8F406F842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39462" y="6314462"/>
              <a:ext cx="1122366" cy="174224"/>
            </a:xfrm>
            <a:prstGeom prst="rect">
              <a:avLst/>
            </a:prstGeom>
          </p:spPr>
        </p:pic>
        <p:sp>
          <p:nvSpPr>
            <p:cNvPr id="10" name="ZoneTexte 9">
              <a:extLst>
                <a:ext uri="{FF2B5EF4-FFF2-40B4-BE49-F238E27FC236}">
                  <a16:creationId xmlns:a16="http://schemas.microsoft.com/office/drawing/2014/main" id="{12CB746D-7098-51C6-B7C5-C6765E5E5FCE}"/>
                </a:ext>
              </a:extLst>
            </p:cNvPr>
            <p:cNvSpPr txBox="1"/>
            <p:nvPr/>
          </p:nvSpPr>
          <p:spPr>
            <a:xfrm>
              <a:off x="10677566" y="6540073"/>
              <a:ext cx="1646157" cy="246221"/>
            </a:xfrm>
            <a:prstGeom prst="rect">
              <a:avLst/>
            </a:prstGeom>
            <a:noFill/>
          </p:spPr>
          <p:txBody>
            <a:bodyPr wrap="square" rtlCol="0">
              <a:spAutoFit/>
            </a:bodyPr>
            <a:lstStyle/>
            <a:p>
              <a:pPr algn="ctr">
                <a:buClr>
                  <a:srgbClr val="99CC33"/>
                </a:buClr>
                <a:buSzPct val="70000"/>
              </a:pPr>
              <a:r>
                <a:rPr lang="fr-FR" sz="500" dirty="0">
                  <a:latin typeface="Conthrax Sb" panose="020B0707020201080204" pitchFamily="34" charset="0"/>
                </a:rPr>
                <a:t>285 Rue Jean Rostand</a:t>
              </a:r>
            </a:p>
            <a:p>
              <a:pPr algn="ctr">
                <a:buClr>
                  <a:srgbClr val="99CC33"/>
                </a:buClr>
                <a:buSzPct val="70000"/>
              </a:pPr>
              <a:r>
                <a:rPr lang="fr-FR" sz="500" dirty="0">
                  <a:latin typeface="Conthrax Sb" panose="020B0707020201080204" pitchFamily="34" charset="0"/>
                </a:rPr>
                <a:t>26800 PORTES LES VALENCE</a:t>
              </a:r>
            </a:p>
          </p:txBody>
        </p:sp>
      </p:grpSp>
      <p:sp>
        <p:nvSpPr>
          <p:cNvPr id="12" name="ZoneTexte 11">
            <a:extLst>
              <a:ext uri="{FF2B5EF4-FFF2-40B4-BE49-F238E27FC236}">
                <a16:creationId xmlns:a16="http://schemas.microsoft.com/office/drawing/2014/main" id="{2A3B2200-25C7-ED10-7219-E55E8B7F4945}"/>
              </a:ext>
            </a:extLst>
          </p:cNvPr>
          <p:cNvSpPr txBox="1"/>
          <p:nvPr/>
        </p:nvSpPr>
        <p:spPr>
          <a:xfrm>
            <a:off x="185737" y="225593"/>
            <a:ext cx="11820525" cy="400110"/>
          </a:xfrm>
          <a:prstGeom prst="rect">
            <a:avLst/>
          </a:prstGeom>
          <a:noFill/>
        </p:spPr>
        <p:txBody>
          <a:bodyPr wrap="square" rtlCol="0">
            <a:spAutoFit/>
          </a:bodyPr>
          <a:lstStyle/>
          <a:p>
            <a:pPr algn="r"/>
            <a:r>
              <a:rPr lang="fr-FR" sz="2000" dirty="0">
                <a:solidFill>
                  <a:srgbClr val="C00000"/>
                </a:solidFill>
                <a:latin typeface="Conthrax Sb" panose="020B0707020201080204" pitchFamily="34" charset="0"/>
              </a:rPr>
              <a:t>Esquisse / orientations d’aménagement</a:t>
            </a:r>
          </a:p>
        </p:txBody>
      </p:sp>
    </p:spTree>
    <p:extLst>
      <p:ext uri="{BB962C8B-B14F-4D97-AF65-F5344CB8AC3E}">
        <p14:creationId xmlns:p14="http://schemas.microsoft.com/office/powerpoint/2010/main" val="23594998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Connecteur droit 6">
            <a:extLst>
              <a:ext uri="{FF2B5EF4-FFF2-40B4-BE49-F238E27FC236}">
                <a16:creationId xmlns:a16="http://schemas.microsoft.com/office/drawing/2014/main" id="{154B440D-3D9D-1C9A-88F3-B0D0DD01F1EB}"/>
              </a:ext>
            </a:extLst>
          </p:cNvPr>
          <p:cNvCxnSpPr/>
          <p:nvPr/>
        </p:nvCxnSpPr>
        <p:spPr>
          <a:xfrm>
            <a:off x="0" y="6263074"/>
            <a:ext cx="12192000"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ZoneTexte 4">
            <a:extLst>
              <a:ext uri="{FF2B5EF4-FFF2-40B4-BE49-F238E27FC236}">
                <a16:creationId xmlns:a16="http://schemas.microsoft.com/office/drawing/2014/main" id="{61287357-8181-37B3-7290-F35605AA19C4}"/>
              </a:ext>
            </a:extLst>
          </p:cNvPr>
          <p:cNvSpPr txBox="1"/>
          <p:nvPr/>
        </p:nvSpPr>
        <p:spPr>
          <a:xfrm>
            <a:off x="5724525" y="6124575"/>
            <a:ext cx="742950" cy="276999"/>
          </a:xfrm>
          <a:prstGeom prst="rect">
            <a:avLst/>
          </a:prstGeom>
          <a:solidFill>
            <a:schemeClr val="bg1"/>
          </a:solidFill>
        </p:spPr>
        <p:txBody>
          <a:bodyPr wrap="square" rtlCol="0">
            <a:spAutoFit/>
          </a:bodyPr>
          <a:lstStyle/>
          <a:p>
            <a:pPr algn="ctr"/>
            <a:r>
              <a:rPr lang="fr-FR" sz="1200" b="1" dirty="0">
                <a:solidFill>
                  <a:srgbClr val="C00000"/>
                </a:solidFill>
              </a:rPr>
              <a:t>1</a:t>
            </a:r>
          </a:p>
        </p:txBody>
      </p:sp>
      <p:pic>
        <p:nvPicPr>
          <p:cNvPr id="8" name="Image 7">
            <a:extLst>
              <a:ext uri="{FF2B5EF4-FFF2-40B4-BE49-F238E27FC236}">
                <a16:creationId xmlns:a16="http://schemas.microsoft.com/office/drawing/2014/main" id="{63F62ED0-4C01-6E2E-5332-0B06E42F0A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84" y="6285015"/>
            <a:ext cx="431803" cy="563463"/>
          </a:xfrm>
          <a:prstGeom prst="rect">
            <a:avLst/>
          </a:prstGeom>
        </p:spPr>
      </p:pic>
      <p:grpSp>
        <p:nvGrpSpPr>
          <p:cNvPr id="11" name="Groupe 10">
            <a:extLst>
              <a:ext uri="{FF2B5EF4-FFF2-40B4-BE49-F238E27FC236}">
                <a16:creationId xmlns:a16="http://schemas.microsoft.com/office/drawing/2014/main" id="{1A9D0E6E-0E94-9803-F2D0-E515D50FD226}"/>
              </a:ext>
            </a:extLst>
          </p:cNvPr>
          <p:cNvGrpSpPr/>
          <p:nvPr/>
        </p:nvGrpSpPr>
        <p:grpSpPr>
          <a:xfrm>
            <a:off x="10677566" y="6314462"/>
            <a:ext cx="1646157" cy="471832"/>
            <a:chOff x="10677566" y="6314462"/>
            <a:chExt cx="1646157" cy="471832"/>
          </a:xfrm>
        </p:grpSpPr>
        <p:pic>
          <p:nvPicPr>
            <p:cNvPr id="9" name="Image 8">
              <a:extLst>
                <a:ext uri="{FF2B5EF4-FFF2-40B4-BE49-F238E27FC236}">
                  <a16:creationId xmlns:a16="http://schemas.microsoft.com/office/drawing/2014/main" id="{0E06C223-2662-91ED-6E46-A8F406F842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9462" y="6314462"/>
              <a:ext cx="1122366" cy="174224"/>
            </a:xfrm>
            <a:prstGeom prst="rect">
              <a:avLst/>
            </a:prstGeom>
          </p:spPr>
        </p:pic>
        <p:sp>
          <p:nvSpPr>
            <p:cNvPr id="10" name="ZoneTexte 9">
              <a:extLst>
                <a:ext uri="{FF2B5EF4-FFF2-40B4-BE49-F238E27FC236}">
                  <a16:creationId xmlns:a16="http://schemas.microsoft.com/office/drawing/2014/main" id="{12CB746D-7098-51C6-B7C5-C6765E5E5FCE}"/>
                </a:ext>
              </a:extLst>
            </p:cNvPr>
            <p:cNvSpPr txBox="1"/>
            <p:nvPr/>
          </p:nvSpPr>
          <p:spPr>
            <a:xfrm>
              <a:off x="10677566" y="6540073"/>
              <a:ext cx="1646157" cy="246221"/>
            </a:xfrm>
            <a:prstGeom prst="rect">
              <a:avLst/>
            </a:prstGeom>
            <a:noFill/>
          </p:spPr>
          <p:txBody>
            <a:bodyPr wrap="square" rtlCol="0">
              <a:spAutoFit/>
            </a:bodyPr>
            <a:lstStyle/>
            <a:p>
              <a:pPr algn="ctr">
                <a:buClr>
                  <a:srgbClr val="99CC33"/>
                </a:buClr>
                <a:buSzPct val="70000"/>
              </a:pPr>
              <a:r>
                <a:rPr lang="fr-FR" sz="500" dirty="0">
                  <a:latin typeface="Conthrax Sb" panose="020B0707020201080204" pitchFamily="34" charset="0"/>
                </a:rPr>
                <a:t>285 Rue Jean Rostand</a:t>
              </a:r>
            </a:p>
            <a:p>
              <a:pPr algn="ctr">
                <a:buClr>
                  <a:srgbClr val="99CC33"/>
                </a:buClr>
                <a:buSzPct val="70000"/>
              </a:pPr>
              <a:r>
                <a:rPr lang="fr-FR" sz="500" dirty="0">
                  <a:latin typeface="Conthrax Sb" panose="020B0707020201080204" pitchFamily="34" charset="0"/>
                </a:rPr>
                <a:t>26800 PORTES LES VALENCE</a:t>
              </a:r>
            </a:p>
          </p:txBody>
        </p:sp>
      </p:grpSp>
      <p:sp>
        <p:nvSpPr>
          <p:cNvPr id="12" name="ZoneTexte 11">
            <a:extLst>
              <a:ext uri="{FF2B5EF4-FFF2-40B4-BE49-F238E27FC236}">
                <a16:creationId xmlns:a16="http://schemas.microsoft.com/office/drawing/2014/main" id="{2A3B2200-25C7-ED10-7219-E55E8B7F4945}"/>
              </a:ext>
            </a:extLst>
          </p:cNvPr>
          <p:cNvSpPr txBox="1"/>
          <p:nvPr/>
        </p:nvSpPr>
        <p:spPr>
          <a:xfrm>
            <a:off x="185737" y="225593"/>
            <a:ext cx="11820525" cy="400110"/>
          </a:xfrm>
          <a:prstGeom prst="rect">
            <a:avLst/>
          </a:prstGeom>
          <a:noFill/>
        </p:spPr>
        <p:txBody>
          <a:bodyPr wrap="square" rtlCol="0">
            <a:spAutoFit/>
          </a:bodyPr>
          <a:lstStyle/>
          <a:p>
            <a:pPr algn="r"/>
            <a:r>
              <a:rPr lang="fr-FR" sz="2000" dirty="0">
                <a:solidFill>
                  <a:srgbClr val="C00000"/>
                </a:solidFill>
                <a:latin typeface="Conthrax Sb" panose="020B0707020201080204" pitchFamily="34" charset="0"/>
              </a:rPr>
              <a:t>Localisation / Photo aérienne</a:t>
            </a:r>
          </a:p>
        </p:txBody>
      </p:sp>
      <p:cxnSp>
        <p:nvCxnSpPr>
          <p:cNvPr id="42" name="Connecteur droit 41">
            <a:extLst>
              <a:ext uri="{FF2B5EF4-FFF2-40B4-BE49-F238E27FC236}">
                <a16:creationId xmlns:a16="http://schemas.microsoft.com/office/drawing/2014/main" id="{552D9CFF-2760-F6BE-B831-B8E418CAAE80}"/>
              </a:ext>
            </a:extLst>
          </p:cNvPr>
          <p:cNvCxnSpPr>
            <a:cxnSpLocks/>
          </p:cNvCxnSpPr>
          <p:nvPr/>
        </p:nvCxnSpPr>
        <p:spPr>
          <a:xfrm flipH="1" flipV="1">
            <a:off x="7717037" y="4486002"/>
            <a:ext cx="174425" cy="11917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61" name="Groupe 60">
            <a:extLst>
              <a:ext uri="{FF2B5EF4-FFF2-40B4-BE49-F238E27FC236}">
                <a16:creationId xmlns:a16="http://schemas.microsoft.com/office/drawing/2014/main" id="{91C5F38F-7EFC-6C83-8CB9-0D219D82703F}"/>
              </a:ext>
            </a:extLst>
          </p:cNvPr>
          <p:cNvGrpSpPr/>
          <p:nvPr/>
        </p:nvGrpSpPr>
        <p:grpSpPr>
          <a:xfrm>
            <a:off x="471487" y="820287"/>
            <a:ext cx="11249026" cy="5295150"/>
            <a:chOff x="471487" y="820287"/>
            <a:chExt cx="11249026" cy="5295150"/>
          </a:xfrm>
        </p:grpSpPr>
        <p:grpSp>
          <p:nvGrpSpPr>
            <p:cNvPr id="17" name="Groupe 16">
              <a:extLst>
                <a:ext uri="{FF2B5EF4-FFF2-40B4-BE49-F238E27FC236}">
                  <a16:creationId xmlns:a16="http://schemas.microsoft.com/office/drawing/2014/main" id="{868A8E63-1AE3-2927-8DDA-C04DB2E69BC0}"/>
                </a:ext>
              </a:extLst>
            </p:cNvPr>
            <p:cNvGrpSpPr/>
            <p:nvPr/>
          </p:nvGrpSpPr>
          <p:grpSpPr>
            <a:xfrm>
              <a:off x="471487" y="820287"/>
              <a:ext cx="11249026" cy="5295150"/>
              <a:chOff x="471487" y="820287"/>
              <a:chExt cx="11249026" cy="5295150"/>
            </a:xfrm>
          </p:grpSpPr>
          <p:pic>
            <p:nvPicPr>
              <p:cNvPr id="14" name="Image 13">
                <a:extLst>
                  <a:ext uri="{FF2B5EF4-FFF2-40B4-BE49-F238E27FC236}">
                    <a16:creationId xmlns:a16="http://schemas.microsoft.com/office/drawing/2014/main" id="{2EC58690-606E-49D0-7D38-463ACEE4FE64}"/>
                  </a:ext>
                </a:extLst>
              </p:cNvPr>
              <p:cNvPicPr>
                <a:picLocks noChangeAspect="1"/>
              </p:cNvPicPr>
              <p:nvPr/>
            </p:nvPicPr>
            <p:blipFill>
              <a:blip r:embed="rId4"/>
              <a:stretch>
                <a:fillRect/>
              </a:stretch>
            </p:blipFill>
            <p:spPr>
              <a:xfrm>
                <a:off x="471487" y="825757"/>
                <a:ext cx="2301662" cy="5289680"/>
              </a:xfrm>
              <a:prstGeom prst="rect">
                <a:avLst/>
              </a:prstGeom>
            </p:spPr>
          </p:pic>
          <p:pic>
            <p:nvPicPr>
              <p:cNvPr id="16" name="Image 15">
                <a:extLst>
                  <a:ext uri="{FF2B5EF4-FFF2-40B4-BE49-F238E27FC236}">
                    <a16:creationId xmlns:a16="http://schemas.microsoft.com/office/drawing/2014/main" id="{FEC19D23-ABE1-FFD2-6B1B-B9F45EDC1945}"/>
                  </a:ext>
                </a:extLst>
              </p:cNvPr>
              <p:cNvPicPr>
                <a:picLocks noChangeAspect="1"/>
              </p:cNvPicPr>
              <p:nvPr/>
            </p:nvPicPr>
            <p:blipFill>
              <a:blip r:embed="rId5"/>
              <a:stretch>
                <a:fillRect/>
              </a:stretch>
            </p:blipFill>
            <p:spPr>
              <a:xfrm>
                <a:off x="2855678" y="820287"/>
                <a:ext cx="8864835" cy="5295150"/>
              </a:xfrm>
              <a:prstGeom prst="rect">
                <a:avLst/>
              </a:prstGeom>
            </p:spPr>
          </p:pic>
        </p:grpSp>
        <p:grpSp>
          <p:nvGrpSpPr>
            <p:cNvPr id="60" name="Groupe 59">
              <a:extLst>
                <a:ext uri="{FF2B5EF4-FFF2-40B4-BE49-F238E27FC236}">
                  <a16:creationId xmlns:a16="http://schemas.microsoft.com/office/drawing/2014/main" id="{232BC0B5-AD3B-B2AC-07F9-0F9B942D66FF}"/>
                </a:ext>
              </a:extLst>
            </p:cNvPr>
            <p:cNvGrpSpPr/>
            <p:nvPr/>
          </p:nvGrpSpPr>
          <p:grpSpPr>
            <a:xfrm>
              <a:off x="6298406" y="3752849"/>
              <a:ext cx="2031207" cy="1121570"/>
              <a:chOff x="6298406" y="3752849"/>
              <a:chExt cx="2031207" cy="1121570"/>
            </a:xfrm>
          </p:grpSpPr>
          <p:cxnSp>
            <p:nvCxnSpPr>
              <p:cNvPr id="19" name="Connecteur droit 18">
                <a:extLst>
                  <a:ext uri="{FF2B5EF4-FFF2-40B4-BE49-F238E27FC236}">
                    <a16:creationId xmlns:a16="http://schemas.microsoft.com/office/drawing/2014/main" id="{4E65FF7F-1D1E-CF3B-4AC4-F48D2F19CEB8}"/>
                  </a:ext>
                </a:extLst>
              </p:cNvPr>
              <p:cNvCxnSpPr>
                <a:cxnSpLocks/>
              </p:cNvCxnSpPr>
              <p:nvPr/>
            </p:nvCxnSpPr>
            <p:spPr>
              <a:xfrm flipH="1" flipV="1">
                <a:off x="6362700" y="3755231"/>
                <a:ext cx="1326356" cy="50059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Connecteur droit 21">
                <a:extLst>
                  <a:ext uri="{FF2B5EF4-FFF2-40B4-BE49-F238E27FC236}">
                    <a16:creationId xmlns:a16="http://schemas.microsoft.com/office/drawing/2014/main" id="{7AC4A17B-7B3F-D151-18DA-49E68469EDDF}"/>
                  </a:ext>
                </a:extLst>
              </p:cNvPr>
              <p:cNvCxnSpPr>
                <a:cxnSpLocks/>
              </p:cNvCxnSpPr>
              <p:nvPr/>
            </p:nvCxnSpPr>
            <p:spPr>
              <a:xfrm flipV="1">
                <a:off x="7689056" y="3860006"/>
                <a:ext cx="2382" cy="40005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Connecteur droit 23">
                <a:extLst>
                  <a:ext uri="{FF2B5EF4-FFF2-40B4-BE49-F238E27FC236}">
                    <a16:creationId xmlns:a16="http://schemas.microsoft.com/office/drawing/2014/main" id="{2496F49F-78DF-602A-72C0-DE7E64CC8E36}"/>
                  </a:ext>
                </a:extLst>
              </p:cNvPr>
              <p:cNvCxnSpPr/>
              <p:nvPr/>
            </p:nvCxnSpPr>
            <p:spPr>
              <a:xfrm>
                <a:off x="7689056" y="3860006"/>
                <a:ext cx="1524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FECD498C-47E5-CE60-1100-1743FD4ADC5D}"/>
                  </a:ext>
                </a:extLst>
              </p:cNvPr>
              <p:cNvCxnSpPr/>
              <p:nvPr/>
            </p:nvCxnSpPr>
            <p:spPr>
              <a:xfrm>
                <a:off x="7834313" y="3860006"/>
                <a:ext cx="197643" cy="43576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Connecteur droit 27">
                <a:extLst>
                  <a:ext uri="{FF2B5EF4-FFF2-40B4-BE49-F238E27FC236}">
                    <a16:creationId xmlns:a16="http://schemas.microsoft.com/office/drawing/2014/main" id="{2FDDAC65-F684-376E-6D80-1CE7EAFE08D9}"/>
                  </a:ext>
                </a:extLst>
              </p:cNvPr>
              <p:cNvCxnSpPr/>
              <p:nvPr/>
            </p:nvCxnSpPr>
            <p:spPr>
              <a:xfrm>
                <a:off x="8031956" y="4295775"/>
                <a:ext cx="297657" cy="1143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Connecteur droit 29">
                <a:extLst>
                  <a:ext uri="{FF2B5EF4-FFF2-40B4-BE49-F238E27FC236}">
                    <a16:creationId xmlns:a16="http://schemas.microsoft.com/office/drawing/2014/main" id="{95F94CE0-1727-79D6-3414-C369C397C6AE}"/>
                  </a:ext>
                </a:extLst>
              </p:cNvPr>
              <p:cNvCxnSpPr>
                <a:cxnSpLocks/>
              </p:cNvCxnSpPr>
              <p:nvPr/>
            </p:nvCxnSpPr>
            <p:spPr>
              <a:xfrm>
                <a:off x="8329613" y="4410075"/>
                <a:ext cx="0" cy="17621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Connecteur droit 31">
                <a:extLst>
                  <a:ext uri="{FF2B5EF4-FFF2-40B4-BE49-F238E27FC236}">
                    <a16:creationId xmlns:a16="http://schemas.microsoft.com/office/drawing/2014/main" id="{9EA3650D-00AF-9096-595C-3EBFF016D70A}"/>
                  </a:ext>
                </a:extLst>
              </p:cNvPr>
              <p:cNvCxnSpPr/>
              <p:nvPr/>
            </p:nvCxnSpPr>
            <p:spPr>
              <a:xfrm flipH="1">
                <a:off x="8122444" y="4581525"/>
                <a:ext cx="20716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Connecteur droit 33">
                <a:extLst>
                  <a:ext uri="{FF2B5EF4-FFF2-40B4-BE49-F238E27FC236}">
                    <a16:creationId xmlns:a16="http://schemas.microsoft.com/office/drawing/2014/main" id="{E9EE6496-731C-0E09-4DAD-5DBAF80CD337}"/>
                  </a:ext>
                </a:extLst>
              </p:cNvPr>
              <p:cNvCxnSpPr/>
              <p:nvPr/>
            </p:nvCxnSpPr>
            <p:spPr>
              <a:xfrm flipH="1">
                <a:off x="8051006" y="4576763"/>
                <a:ext cx="80963" cy="13096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Connecteur droit 35">
                <a:extLst>
                  <a:ext uri="{FF2B5EF4-FFF2-40B4-BE49-F238E27FC236}">
                    <a16:creationId xmlns:a16="http://schemas.microsoft.com/office/drawing/2014/main" id="{A3F3C02B-5BBD-563C-0B65-493A6AE866F9}"/>
                  </a:ext>
                </a:extLst>
              </p:cNvPr>
              <p:cNvCxnSpPr>
                <a:cxnSpLocks/>
              </p:cNvCxnSpPr>
              <p:nvPr/>
            </p:nvCxnSpPr>
            <p:spPr>
              <a:xfrm>
                <a:off x="8051006" y="4707731"/>
                <a:ext cx="13097" cy="14763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Connecteur droit 37">
                <a:extLst>
                  <a:ext uri="{FF2B5EF4-FFF2-40B4-BE49-F238E27FC236}">
                    <a16:creationId xmlns:a16="http://schemas.microsoft.com/office/drawing/2014/main" id="{97D9F18B-61B5-C066-7B92-4E9EEC88F65F}"/>
                  </a:ext>
                </a:extLst>
              </p:cNvPr>
              <p:cNvCxnSpPr>
                <a:cxnSpLocks/>
              </p:cNvCxnSpPr>
              <p:nvPr/>
            </p:nvCxnSpPr>
            <p:spPr>
              <a:xfrm flipH="1">
                <a:off x="7933134" y="4855368"/>
                <a:ext cx="130969" cy="1905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Connecteur droit 39">
                <a:extLst>
                  <a:ext uri="{FF2B5EF4-FFF2-40B4-BE49-F238E27FC236}">
                    <a16:creationId xmlns:a16="http://schemas.microsoft.com/office/drawing/2014/main" id="{A3CF9DF2-1DB4-8C3B-3092-22D8BCD92B05}"/>
                  </a:ext>
                </a:extLst>
              </p:cNvPr>
              <p:cNvCxnSpPr/>
              <p:nvPr/>
            </p:nvCxnSpPr>
            <p:spPr>
              <a:xfrm flipH="1" flipV="1">
                <a:off x="7891463" y="4605338"/>
                <a:ext cx="41671" cy="26908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Connecteur droit 43">
                <a:extLst>
                  <a:ext uri="{FF2B5EF4-FFF2-40B4-BE49-F238E27FC236}">
                    <a16:creationId xmlns:a16="http://schemas.microsoft.com/office/drawing/2014/main" id="{C631D7BB-1ACB-C6C4-2D7F-DFD34EC4AEEF}"/>
                  </a:ext>
                </a:extLst>
              </p:cNvPr>
              <p:cNvCxnSpPr>
                <a:cxnSpLocks/>
              </p:cNvCxnSpPr>
              <p:nvPr/>
            </p:nvCxnSpPr>
            <p:spPr>
              <a:xfrm flipH="1" flipV="1">
                <a:off x="6298406" y="3964782"/>
                <a:ext cx="1434704" cy="53561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Connecteur droit 45">
                <a:extLst>
                  <a:ext uri="{FF2B5EF4-FFF2-40B4-BE49-F238E27FC236}">
                    <a16:creationId xmlns:a16="http://schemas.microsoft.com/office/drawing/2014/main" id="{BFB5BBEA-538D-4C78-9636-42BE6A8154DC}"/>
                  </a:ext>
                </a:extLst>
              </p:cNvPr>
              <p:cNvCxnSpPr/>
              <p:nvPr/>
            </p:nvCxnSpPr>
            <p:spPr>
              <a:xfrm flipV="1">
                <a:off x="6298406" y="3752849"/>
                <a:ext cx="64294" cy="21193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6240275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Connecteur droit 6">
            <a:extLst>
              <a:ext uri="{FF2B5EF4-FFF2-40B4-BE49-F238E27FC236}">
                <a16:creationId xmlns:a16="http://schemas.microsoft.com/office/drawing/2014/main" id="{154B440D-3D9D-1C9A-88F3-B0D0DD01F1EB}"/>
              </a:ext>
            </a:extLst>
          </p:cNvPr>
          <p:cNvCxnSpPr/>
          <p:nvPr/>
        </p:nvCxnSpPr>
        <p:spPr>
          <a:xfrm>
            <a:off x="0" y="6263074"/>
            <a:ext cx="12192000"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ZoneTexte 4">
            <a:extLst>
              <a:ext uri="{FF2B5EF4-FFF2-40B4-BE49-F238E27FC236}">
                <a16:creationId xmlns:a16="http://schemas.microsoft.com/office/drawing/2014/main" id="{61287357-8181-37B3-7290-F35605AA19C4}"/>
              </a:ext>
            </a:extLst>
          </p:cNvPr>
          <p:cNvSpPr txBox="1"/>
          <p:nvPr/>
        </p:nvSpPr>
        <p:spPr>
          <a:xfrm>
            <a:off x="5724525" y="6124575"/>
            <a:ext cx="742950" cy="276999"/>
          </a:xfrm>
          <a:prstGeom prst="rect">
            <a:avLst/>
          </a:prstGeom>
          <a:solidFill>
            <a:schemeClr val="bg1"/>
          </a:solidFill>
        </p:spPr>
        <p:txBody>
          <a:bodyPr wrap="square" rtlCol="0">
            <a:spAutoFit/>
          </a:bodyPr>
          <a:lstStyle/>
          <a:p>
            <a:pPr algn="ctr"/>
            <a:r>
              <a:rPr lang="fr-FR" sz="1200" b="1" dirty="0">
                <a:solidFill>
                  <a:srgbClr val="C00000"/>
                </a:solidFill>
              </a:rPr>
              <a:t>19</a:t>
            </a:r>
          </a:p>
        </p:txBody>
      </p:sp>
      <p:pic>
        <p:nvPicPr>
          <p:cNvPr id="8" name="Image 7">
            <a:extLst>
              <a:ext uri="{FF2B5EF4-FFF2-40B4-BE49-F238E27FC236}">
                <a16:creationId xmlns:a16="http://schemas.microsoft.com/office/drawing/2014/main" id="{63F62ED0-4C01-6E2E-5332-0B06E42F0A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84" y="6285015"/>
            <a:ext cx="431803" cy="563463"/>
          </a:xfrm>
          <a:prstGeom prst="rect">
            <a:avLst/>
          </a:prstGeom>
        </p:spPr>
      </p:pic>
      <p:grpSp>
        <p:nvGrpSpPr>
          <p:cNvPr id="11" name="Groupe 10">
            <a:extLst>
              <a:ext uri="{FF2B5EF4-FFF2-40B4-BE49-F238E27FC236}">
                <a16:creationId xmlns:a16="http://schemas.microsoft.com/office/drawing/2014/main" id="{1A9D0E6E-0E94-9803-F2D0-E515D50FD226}"/>
              </a:ext>
            </a:extLst>
          </p:cNvPr>
          <p:cNvGrpSpPr/>
          <p:nvPr/>
        </p:nvGrpSpPr>
        <p:grpSpPr>
          <a:xfrm>
            <a:off x="10677566" y="6314462"/>
            <a:ext cx="1646157" cy="471832"/>
            <a:chOff x="10677566" y="6314462"/>
            <a:chExt cx="1646157" cy="471832"/>
          </a:xfrm>
        </p:grpSpPr>
        <p:pic>
          <p:nvPicPr>
            <p:cNvPr id="9" name="Image 8">
              <a:extLst>
                <a:ext uri="{FF2B5EF4-FFF2-40B4-BE49-F238E27FC236}">
                  <a16:creationId xmlns:a16="http://schemas.microsoft.com/office/drawing/2014/main" id="{0E06C223-2662-91ED-6E46-A8F406F842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9462" y="6314462"/>
              <a:ext cx="1122366" cy="174224"/>
            </a:xfrm>
            <a:prstGeom prst="rect">
              <a:avLst/>
            </a:prstGeom>
          </p:spPr>
        </p:pic>
        <p:sp>
          <p:nvSpPr>
            <p:cNvPr id="10" name="ZoneTexte 9">
              <a:extLst>
                <a:ext uri="{FF2B5EF4-FFF2-40B4-BE49-F238E27FC236}">
                  <a16:creationId xmlns:a16="http://schemas.microsoft.com/office/drawing/2014/main" id="{12CB746D-7098-51C6-B7C5-C6765E5E5FCE}"/>
                </a:ext>
              </a:extLst>
            </p:cNvPr>
            <p:cNvSpPr txBox="1"/>
            <p:nvPr/>
          </p:nvSpPr>
          <p:spPr>
            <a:xfrm>
              <a:off x="10677566" y="6540073"/>
              <a:ext cx="1646157" cy="246221"/>
            </a:xfrm>
            <a:prstGeom prst="rect">
              <a:avLst/>
            </a:prstGeom>
            <a:noFill/>
          </p:spPr>
          <p:txBody>
            <a:bodyPr wrap="square" rtlCol="0">
              <a:spAutoFit/>
            </a:bodyPr>
            <a:lstStyle/>
            <a:p>
              <a:pPr algn="ctr">
                <a:buClr>
                  <a:srgbClr val="99CC33"/>
                </a:buClr>
                <a:buSzPct val="70000"/>
              </a:pPr>
              <a:r>
                <a:rPr lang="fr-FR" sz="500" dirty="0">
                  <a:latin typeface="Conthrax Sb" panose="020B0707020201080204" pitchFamily="34" charset="0"/>
                </a:rPr>
                <a:t>285 Rue Jean Rostand</a:t>
              </a:r>
            </a:p>
            <a:p>
              <a:pPr algn="ctr">
                <a:buClr>
                  <a:srgbClr val="99CC33"/>
                </a:buClr>
                <a:buSzPct val="70000"/>
              </a:pPr>
              <a:r>
                <a:rPr lang="fr-FR" sz="500" dirty="0">
                  <a:latin typeface="Conthrax Sb" panose="020B0707020201080204" pitchFamily="34" charset="0"/>
                </a:rPr>
                <a:t>26800 PORTES LES VALENCE</a:t>
              </a:r>
            </a:p>
          </p:txBody>
        </p:sp>
      </p:grpSp>
      <p:sp>
        <p:nvSpPr>
          <p:cNvPr id="12" name="ZoneTexte 11">
            <a:extLst>
              <a:ext uri="{FF2B5EF4-FFF2-40B4-BE49-F238E27FC236}">
                <a16:creationId xmlns:a16="http://schemas.microsoft.com/office/drawing/2014/main" id="{2A3B2200-25C7-ED10-7219-E55E8B7F4945}"/>
              </a:ext>
            </a:extLst>
          </p:cNvPr>
          <p:cNvSpPr txBox="1"/>
          <p:nvPr/>
        </p:nvSpPr>
        <p:spPr>
          <a:xfrm>
            <a:off x="185737" y="225593"/>
            <a:ext cx="11820525" cy="400110"/>
          </a:xfrm>
          <a:prstGeom prst="rect">
            <a:avLst/>
          </a:prstGeom>
          <a:noFill/>
        </p:spPr>
        <p:txBody>
          <a:bodyPr wrap="square" rtlCol="0">
            <a:spAutoFit/>
          </a:bodyPr>
          <a:lstStyle/>
          <a:p>
            <a:pPr algn="r"/>
            <a:r>
              <a:rPr lang="fr-FR" sz="2000" dirty="0">
                <a:solidFill>
                  <a:srgbClr val="C00000"/>
                </a:solidFill>
                <a:latin typeface="Conthrax Sb" panose="020B0707020201080204" pitchFamily="34" charset="0"/>
              </a:rPr>
              <a:t>Esquisse / orientations d’aménagement</a:t>
            </a:r>
          </a:p>
        </p:txBody>
      </p:sp>
      <p:pic>
        <p:nvPicPr>
          <p:cNvPr id="3" name="Image 2">
            <a:extLst>
              <a:ext uri="{FF2B5EF4-FFF2-40B4-BE49-F238E27FC236}">
                <a16:creationId xmlns:a16="http://schemas.microsoft.com/office/drawing/2014/main" id="{25A79E91-9A9E-5B49-393E-5B9D32336BD0}"/>
              </a:ext>
            </a:extLst>
          </p:cNvPr>
          <p:cNvPicPr>
            <a:picLocks noChangeAspect="1"/>
          </p:cNvPicPr>
          <p:nvPr/>
        </p:nvPicPr>
        <p:blipFill>
          <a:blip r:embed="rId4"/>
          <a:stretch>
            <a:fillRect/>
          </a:stretch>
        </p:blipFill>
        <p:spPr>
          <a:xfrm>
            <a:off x="1590674" y="1189680"/>
            <a:ext cx="9248775" cy="4796396"/>
          </a:xfrm>
          <a:prstGeom prst="rect">
            <a:avLst/>
          </a:prstGeom>
        </p:spPr>
      </p:pic>
      <p:sp>
        <p:nvSpPr>
          <p:cNvPr id="4" name="ZoneTexte 3">
            <a:extLst>
              <a:ext uri="{FF2B5EF4-FFF2-40B4-BE49-F238E27FC236}">
                <a16:creationId xmlns:a16="http://schemas.microsoft.com/office/drawing/2014/main" id="{A452AB8C-DCA3-77A7-6E8B-779793B32962}"/>
              </a:ext>
            </a:extLst>
          </p:cNvPr>
          <p:cNvSpPr txBox="1"/>
          <p:nvPr/>
        </p:nvSpPr>
        <p:spPr>
          <a:xfrm>
            <a:off x="185737" y="511634"/>
            <a:ext cx="11820525" cy="338554"/>
          </a:xfrm>
          <a:prstGeom prst="rect">
            <a:avLst/>
          </a:prstGeom>
          <a:noFill/>
        </p:spPr>
        <p:txBody>
          <a:bodyPr wrap="square" rtlCol="0">
            <a:spAutoFit/>
          </a:bodyPr>
          <a:lstStyle/>
          <a:p>
            <a:pPr algn="r"/>
            <a:r>
              <a:rPr lang="fr-FR" sz="1600" dirty="0">
                <a:solidFill>
                  <a:srgbClr val="C00000"/>
                </a:solidFill>
                <a:latin typeface="Conthrax Sb" panose="020B0707020201080204" pitchFamily="34" charset="0"/>
              </a:rPr>
              <a:t>- Profil type rue du Mont Ventoux  -</a:t>
            </a:r>
          </a:p>
        </p:txBody>
      </p:sp>
    </p:spTree>
    <p:extLst>
      <p:ext uri="{BB962C8B-B14F-4D97-AF65-F5344CB8AC3E}">
        <p14:creationId xmlns:p14="http://schemas.microsoft.com/office/powerpoint/2010/main" val="40453370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Connecteur droit 6">
            <a:extLst>
              <a:ext uri="{FF2B5EF4-FFF2-40B4-BE49-F238E27FC236}">
                <a16:creationId xmlns:a16="http://schemas.microsoft.com/office/drawing/2014/main" id="{154B440D-3D9D-1C9A-88F3-B0D0DD01F1EB}"/>
              </a:ext>
            </a:extLst>
          </p:cNvPr>
          <p:cNvCxnSpPr/>
          <p:nvPr/>
        </p:nvCxnSpPr>
        <p:spPr>
          <a:xfrm>
            <a:off x="0" y="6263074"/>
            <a:ext cx="12192000"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ZoneTexte 4">
            <a:extLst>
              <a:ext uri="{FF2B5EF4-FFF2-40B4-BE49-F238E27FC236}">
                <a16:creationId xmlns:a16="http://schemas.microsoft.com/office/drawing/2014/main" id="{61287357-8181-37B3-7290-F35605AA19C4}"/>
              </a:ext>
            </a:extLst>
          </p:cNvPr>
          <p:cNvSpPr txBox="1"/>
          <p:nvPr/>
        </p:nvSpPr>
        <p:spPr>
          <a:xfrm>
            <a:off x="5724525" y="6124575"/>
            <a:ext cx="742950" cy="276999"/>
          </a:xfrm>
          <a:prstGeom prst="rect">
            <a:avLst/>
          </a:prstGeom>
          <a:solidFill>
            <a:schemeClr val="bg1"/>
          </a:solidFill>
        </p:spPr>
        <p:txBody>
          <a:bodyPr wrap="square" rtlCol="0">
            <a:spAutoFit/>
          </a:bodyPr>
          <a:lstStyle/>
          <a:p>
            <a:pPr algn="ctr"/>
            <a:r>
              <a:rPr lang="fr-FR" sz="1200" b="1" dirty="0">
                <a:solidFill>
                  <a:srgbClr val="C00000"/>
                </a:solidFill>
              </a:rPr>
              <a:t>20</a:t>
            </a:r>
          </a:p>
        </p:txBody>
      </p:sp>
      <p:pic>
        <p:nvPicPr>
          <p:cNvPr id="8" name="Image 7">
            <a:extLst>
              <a:ext uri="{FF2B5EF4-FFF2-40B4-BE49-F238E27FC236}">
                <a16:creationId xmlns:a16="http://schemas.microsoft.com/office/drawing/2014/main" id="{63F62ED0-4C01-6E2E-5332-0B06E42F0A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84" y="6285015"/>
            <a:ext cx="431803" cy="563463"/>
          </a:xfrm>
          <a:prstGeom prst="rect">
            <a:avLst/>
          </a:prstGeom>
        </p:spPr>
      </p:pic>
      <p:grpSp>
        <p:nvGrpSpPr>
          <p:cNvPr id="11" name="Groupe 10">
            <a:extLst>
              <a:ext uri="{FF2B5EF4-FFF2-40B4-BE49-F238E27FC236}">
                <a16:creationId xmlns:a16="http://schemas.microsoft.com/office/drawing/2014/main" id="{1A9D0E6E-0E94-9803-F2D0-E515D50FD226}"/>
              </a:ext>
            </a:extLst>
          </p:cNvPr>
          <p:cNvGrpSpPr/>
          <p:nvPr/>
        </p:nvGrpSpPr>
        <p:grpSpPr>
          <a:xfrm>
            <a:off x="10677566" y="6314462"/>
            <a:ext cx="1646157" cy="471832"/>
            <a:chOff x="10677566" y="6314462"/>
            <a:chExt cx="1646157" cy="471832"/>
          </a:xfrm>
        </p:grpSpPr>
        <p:pic>
          <p:nvPicPr>
            <p:cNvPr id="9" name="Image 8">
              <a:extLst>
                <a:ext uri="{FF2B5EF4-FFF2-40B4-BE49-F238E27FC236}">
                  <a16:creationId xmlns:a16="http://schemas.microsoft.com/office/drawing/2014/main" id="{0E06C223-2662-91ED-6E46-A8F406F842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9462" y="6314462"/>
              <a:ext cx="1122366" cy="174224"/>
            </a:xfrm>
            <a:prstGeom prst="rect">
              <a:avLst/>
            </a:prstGeom>
          </p:spPr>
        </p:pic>
        <p:sp>
          <p:nvSpPr>
            <p:cNvPr id="10" name="ZoneTexte 9">
              <a:extLst>
                <a:ext uri="{FF2B5EF4-FFF2-40B4-BE49-F238E27FC236}">
                  <a16:creationId xmlns:a16="http://schemas.microsoft.com/office/drawing/2014/main" id="{12CB746D-7098-51C6-B7C5-C6765E5E5FCE}"/>
                </a:ext>
              </a:extLst>
            </p:cNvPr>
            <p:cNvSpPr txBox="1"/>
            <p:nvPr/>
          </p:nvSpPr>
          <p:spPr>
            <a:xfrm>
              <a:off x="10677566" y="6540073"/>
              <a:ext cx="1646157" cy="246221"/>
            </a:xfrm>
            <a:prstGeom prst="rect">
              <a:avLst/>
            </a:prstGeom>
            <a:noFill/>
          </p:spPr>
          <p:txBody>
            <a:bodyPr wrap="square" rtlCol="0">
              <a:spAutoFit/>
            </a:bodyPr>
            <a:lstStyle/>
            <a:p>
              <a:pPr algn="ctr">
                <a:buClr>
                  <a:srgbClr val="99CC33"/>
                </a:buClr>
                <a:buSzPct val="70000"/>
              </a:pPr>
              <a:r>
                <a:rPr lang="fr-FR" sz="500" dirty="0">
                  <a:latin typeface="Conthrax Sb" panose="020B0707020201080204" pitchFamily="34" charset="0"/>
                </a:rPr>
                <a:t>285 Rue Jean Rostand</a:t>
              </a:r>
            </a:p>
            <a:p>
              <a:pPr algn="ctr">
                <a:buClr>
                  <a:srgbClr val="99CC33"/>
                </a:buClr>
                <a:buSzPct val="70000"/>
              </a:pPr>
              <a:r>
                <a:rPr lang="fr-FR" sz="500" dirty="0">
                  <a:latin typeface="Conthrax Sb" panose="020B0707020201080204" pitchFamily="34" charset="0"/>
                </a:rPr>
                <a:t>26800 PORTES LES VALENCE</a:t>
              </a:r>
            </a:p>
          </p:txBody>
        </p:sp>
      </p:grpSp>
      <p:sp>
        <p:nvSpPr>
          <p:cNvPr id="12" name="ZoneTexte 11">
            <a:extLst>
              <a:ext uri="{FF2B5EF4-FFF2-40B4-BE49-F238E27FC236}">
                <a16:creationId xmlns:a16="http://schemas.microsoft.com/office/drawing/2014/main" id="{2A3B2200-25C7-ED10-7219-E55E8B7F4945}"/>
              </a:ext>
            </a:extLst>
          </p:cNvPr>
          <p:cNvSpPr txBox="1"/>
          <p:nvPr/>
        </p:nvSpPr>
        <p:spPr>
          <a:xfrm>
            <a:off x="185737" y="225593"/>
            <a:ext cx="11820525" cy="400110"/>
          </a:xfrm>
          <a:prstGeom prst="rect">
            <a:avLst/>
          </a:prstGeom>
          <a:noFill/>
        </p:spPr>
        <p:txBody>
          <a:bodyPr wrap="square" rtlCol="0">
            <a:spAutoFit/>
          </a:bodyPr>
          <a:lstStyle/>
          <a:p>
            <a:pPr algn="r"/>
            <a:r>
              <a:rPr lang="fr-FR" sz="2000" dirty="0">
                <a:solidFill>
                  <a:srgbClr val="C00000"/>
                </a:solidFill>
                <a:latin typeface="Conthrax Sb" panose="020B0707020201080204" pitchFamily="34" charset="0"/>
              </a:rPr>
              <a:t>Esquisse / orientations d’aménagement</a:t>
            </a:r>
          </a:p>
        </p:txBody>
      </p:sp>
      <p:pic>
        <p:nvPicPr>
          <p:cNvPr id="4" name="Image 3">
            <a:extLst>
              <a:ext uri="{FF2B5EF4-FFF2-40B4-BE49-F238E27FC236}">
                <a16:creationId xmlns:a16="http://schemas.microsoft.com/office/drawing/2014/main" id="{B47E7F52-2E47-911A-3056-D810B317663D}"/>
              </a:ext>
            </a:extLst>
          </p:cNvPr>
          <p:cNvPicPr>
            <a:picLocks noChangeAspect="1"/>
          </p:cNvPicPr>
          <p:nvPr/>
        </p:nvPicPr>
        <p:blipFill>
          <a:blip r:embed="rId4"/>
          <a:stretch>
            <a:fillRect/>
          </a:stretch>
        </p:blipFill>
        <p:spPr>
          <a:xfrm>
            <a:off x="257990" y="1790843"/>
            <a:ext cx="11619685" cy="2976419"/>
          </a:xfrm>
          <a:prstGeom prst="rect">
            <a:avLst/>
          </a:prstGeom>
        </p:spPr>
      </p:pic>
      <p:sp>
        <p:nvSpPr>
          <p:cNvPr id="6" name="ZoneTexte 5">
            <a:extLst>
              <a:ext uri="{FF2B5EF4-FFF2-40B4-BE49-F238E27FC236}">
                <a16:creationId xmlns:a16="http://schemas.microsoft.com/office/drawing/2014/main" id="{CFD0FCFE-DC8F-CA8E-47EB-BD819A8DA87A}"/>
              </a:ext>
            </a:extLst>
          </p:cNvPr>
          <p:cNvSpPr txBox="1"/>
          <p:nvPr/>
        </p:nvSpPr>
        <p:spPr>
          <a:xfrm>
            <a:off x="185737" y="511634"/>
            <a:ext cx="11820525" cy="338554"/>
          </a:xfrm>
          <a:prstGeom prst="rect">
            <a:avLst/>
          </a:prstGeom>
          <a:noFill/>
        </p:spPr>
        <p:txBody>
          <a:bodyPr wrap="square" rtlCol="0">
            <a:spAutoFit/>
          </a:bodyPr>
          <a:lstStyle/>
          <a:p>
            <a:pPr algn="r"/>
            <a:r>
              <a:rPr lang="fr-FR" sz="1600" dirty="0">
                <a:solidFill>
                  <a:srgbClr val="C00000"/>
                </a:solidFill>
                <a:latin typeface="Conthrax Sb" panose="020B0707020201080204" pitchFamily="34" charset="0"/>
              </a:rPr>
              <a:t>- Rue du Mont Ventoux -</a:t>
            </a:r>
          </a:p>
        </p:txBody>
      </p:sp>
      <p:sp>
        <p:nvSpPr>
          <p:cNvPr id="14" name="ZoneTexte 13">
            <a:extLst>
              <a:ext uri="{FF2B5EF4-FFF2-40B4-BE49-F238E27FC236}">
                <a16:creationId xmlns:a16="http://schemas.microsoft.com/office/drawing/2014/main" id="{DD9EF5DD-4AAF-D4D1-15C4-3962C41599C7}"/>
              </a:ext>
            </a:extLst>
          </p:cNvPr>
          <p:cNvSpPr txBox="1"/>
          <p:nvPr/>
        </p:nvSpPr>
        <p:spPr>
          <a:xfrm>
            <a:off x="3261918" y="4996629"/>
            <a:ext cx="4438651" cy="898579"/>
          </a:xfrm>
          <a:prstGeom prst="rect">
            <a:avLst/>
          </a:prstGeom>
          <a:noFill/>
        </p:spPr>
        <p:txBody>
          <a:bodyPr wrap="square">
            <a:spAutoFit/>
          </a:bodyPr>
          <a:lstStyle/>
          <a:p>
            <a:pPr lvl="2" algn="ctr">
              <a:lnSpc>
                <a:spcPct val="150000"/>
              </a:lnSpc>
              <a:buSzPts val="1100"/>
              <a:tabLst>
                <a:tab pos="640080" algn="l"/>
                <a:tab pos="914400" algn="l"/>
              </a:tabLst>
            </a:pPr>
            <a:r>
              <a:rPr lang="fr-FR" sz="1400" b="1" u="sng" dirty="0">
                <a:solidFill>
                  <a:srgbClr val="C00000"/>
                </a:solidFill>
                <a:latin typeface="Conthrax Sb" panose="020B0707020201080204" pitchFamily="34" charset="0"/>
                <a:cs typeface="Times New Roman" panose="02020603050405020304" pitchFamily="18" charset="0"/>
              </a:rPr>
              <a:t>Bilan des stationnements</a:t>
            </a:r>
          </a:p>
          <a:p>
            <a:pPr lvl="2" algn="ctr">
              <a:lnSpc>
                <a:spcPct val="150000"/>
              </a:lnSpc>
              <a:buSzPts val="1100"/>
              <a:tabLst>
                <a:tab pos="640080" algn="l"/>
                <a:tab pos="914400" algn="l"/>
              </a:tabLst>
            </a:pPr>
            <a:r>
              <a:rPr lang="fr-FR" sz="1100" dirty="0">
                <a:effectLst/>
                <a:latin typeface="Conthrax Sb" panose="020B0707020201080204" pitchFamily="34" charset="0"/>
                <a:ea typeface="Times New Roman" panose="02020603050405020304" pitchFamily="18" charset="0"/>
                <a:cs typeface="Times New Roman" panose="02020603050405020304" pitchFamily="18" charset="0"/>
              </a:rPr>
              <a:t>Actuel : 22 places + 1 place PMR,</a:t>
            </a:r>
            <a:endParaRPr lang="fr-FR" sz="1100" dirty="0">
              <a:latin typeface="Conthrax Sb" panose="020B0707020201080204" pitchFamily="34" charset="0"/>
              <a:ea typeface="Times New Roman" panose="02020603050405020304" pitchFamily="18" charset="0"/>
              <a:cs typeface="Times New Roman" panose="02020603050405020304" pitchFamily="18" charset="0"/>
            </a:endParaRPr>
          </a:p>
          <a:p>
            <a:pPr lvl="2" algn="ctr">
              <a:lnSpc>
                <a:spcPct val="150000"/>
              </a:lnSpc>
              <a:buSzPts val="1100"/>
              <a:tabLst>
                <a:tab pos="640080" algn="l"/>
                <a:tab pos="914400" algn="l"/>
              </a:tabLst>
            </a:pPr>
            <a:r>
              <a:rPr lang="fr-FR" sz="1100" dirty="0">
                <a:effectLst/>
                <a:latin typeface="Conthrax Sb" panose="020B0707020201080204" pitchFamily="34" charset="0"/>
                <a:ea typeface="Times New Roman" panose="02020603050405020304" pitchFamily="18" charset="0"/>
                <a:cs typeface="Times New Roman" panose="02020603050405020304" pitchFamily="18" charset="0"/>
              </a:rPr>
              <a:t>Futur : 20 places + 1 place PMR</a:t>
            </a:r>
            <a:r>
              <a:rPr lang="fr-FR" sz="1100" dirty="0">
                <a:latin typeface="Conthrax Sb" panose="020B0707020201080204" pitchFamily="34" charset="0"/>
                <a:ea typeface="Times New Roman" panose="02020603050405020304" pitchFamily="18" charset="0"/>
                <a:cs typeface="Times New Roman" panose="02020603050405020304" pitchFamily="18" charset="0"/>
              </a:rPr>
              <a:t>.</a:t>
            </a:r>
            <a:endParaRPr lang="fr-FR" sz="1100" dirty="0">
              <a:effectLst/>
              <a:latin typeface="Conthrax Sb" panose="020B070702020108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57109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9CB5552-8F6D-B7AC-625B-B08983AABAEE}"/>
              </a:ext>
            </a:extLst>
          </p:cNvPr>
          <p:cNvPicPr>
            <a:picLocks noChangeAspect="1"/>
          </p:cNvPicPr>
          <p:nvPr/>
        </p:nvPicPr>
        <p:blipFill rotWithShape="1">
          <a:blip r:embed="rId2"/>
          <a:srcRect t="13459" r="38136" b="16692"/>
          <a:stretch/>
        </p:blipFill>
        <p:spPr>
          <a:xfrm>
            <a:off x="1690856" y="532286"/>
            <a:ext cx="8810286" cy="5446644"/>
          </a:xfrm>
          <a:prstGeom prst="rect">
            <a:avLst/>
          </a:prstGeom>
        </p:spPr>
      </p:pic>
      <p:cxnSp>
        <p:nvCxnSpPr>
          <p:cNvPr id="7" name="Connecteur droit 6">
            <a:extLst>
              <a:ext uri="{FF2B5EF4-FFF2-40B4-BE49-F238E27FC236}">
                <a16:creationId xmlns:a16="http://schemas.microsoft.com/office/drawing/2014/main" id="{154B440D-3D9D-1C9A-88F3-B0D0DD01F1EB}"/>
              </a:ext>
            </a:extLst>
          </p:cNvPr>
          <p:cNvCxnSpPr/>
          <p:nvPr/>
        </p:nvCxnSpPr>
        <p:spPr>
          <a:xfrm>
            <a:off x="0" y="6263074"/>
            <a:ext cx="12192000"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ZoneTexte 4">
            <a:extLst>
              <a:ext uri="{FF2B5EF4-FFF2-40B4-BE49-F238E27FC236}">
                <a16:creationId xmlns:a16="http://schemas.microsoft.com/office/drawing/2014/main" id="{61287357-8181-37B3-7290-F35605AA19C4}"/>
              </a:ext>
            </a:extLst>
          </p:cNvPr>
          <p:cNvSpPr txBox="1"/>
          <p:nvPr/>
        </p:nvSpPr>
        <p:spPr>
          <a:xfrm>
            <a:off x="5724525" y="6124575"/>
            <a:ext cx="742950" cy="276999"/>
          </a:xfrm>
          <a:prstGeom prst="rect">
            <a:avLst/>
          </a:prstGeom>
          <a:solidFill>
            <a:schemeClr val="bg1"/>
          </a:solidFill>
        </p:spPr>
        <p:txBody>
          <a:bodyPr wrap="square" rtlCol="0">
            <a:spAutoFit/>
          </a:bodyPr>
          <a:lstStyle/>
          <a:p>
            <a:pPr algn="ctr"/>
            <a:r>
              <a:rPr lang="fr-FR" sz="1200" b="1" dirty="0">
                <a:solidFill>
                  <a:srgbClr val="C00000"/>
                </a:solidFill>
              </a:rPr>
              <a:t>21</a:t>
            </a:r>
          </a:p>
        </p:txBody>
      </p:sp>
      <p:pic>
        <p:nvPicPr>
          <p:cNvPr id="8" name="Image 7">
            <a:extLst>
              <a:ext uri="{FF2B5EF4-FFF2-40B4-BE49-F238E27FC236}">
                <a16:creationId xmlns:a16="http://schemas.microsoft.com/office/drawing/2014/main" id="{63F62ED0-4C01-6E2E-5332-0B06E42F0A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84" y="6285015"/>
            <a:ext cx="431803" cy="563463"/>
          </a:xfrm>
          <a:prstGeom prst="rect">
            <a:avLst/>
          </a:prstGeom>
        </p:spPr>
      </p:pic>
      <p:grpSp>
        <p:nvGrpSpPr>
          <p:cNvPr id="11" name="Groupe 10">
            <a:extLst>
              <a:ext uri="{FF2B5EF4-FFF2-40B4-BE49-F238E27FC236}">
                <a16:creationId xmlns:a16="http://schemas.microsoft.com/office/drawing/2014/main" id="{1A9D0E6E-0E94-9803-F2D0-E515D50FD226}"/>
              </a:ext>
            </a:extLst>
          </p:cNvPr>
          <p:cNvGrpSpPr/>
          <p:nvPr/>
        </p:nvGrpSpPr>
        <p:grpSpPr>
          <a:xfrm>
            <a:off x="10677566" y="6314462"/>
            <a:ext cx="1646157" cy="471832"/>
            <a:chOff x="10677566" y="6314462"/>
            <a:chExt cx="1646157" cy="471832"/>
          </a:xfrm>
        </p:grpSpPr>
        <p:pic>
          <p:nvPicPr>
            <p:cNvPr id="9" name="Image 8">
              <a:extLst>
                <a:ext uri="{FF2B5EF4-FFF2-40B4-BE49-F238E27FC236}">
                  <a16:creationId xmlns:a16="http://schemas.microsoft.com/office/drawing/2014/main" id="{0E06C223-2662-91ED-6E46-A8F406F842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39462" y="6314462"/>
              <a:ext cx="1122366" cy="174224"/>
            </a:xfrm>
            <a:prstGeom prst="rect">
              <a:avLst/>
            </a:prstGeom>
          </p:spPr>
        </p:pic>
        <p:sp>
          <p:nvSpPr>
            <p:cNvPr id="10" name="ZoneTexte 9">
              <a:extLst>
                <a:ext uri="{FF2B5EF4-FFF2-40B4-BE49-F238E27FC236}">
                  <a16:creationId xmlns:a16="http://schemas.microsoft.com/office/drawing/2014/main" id="{12CB746D-7098-51C6-B7C5-C6765E5E5FCE}"/>
                </a:ext>
              </a:extLst>
            </p:cNvPr>
            <p:cNvSpPr txBox="1"/>
            <p:nvPr/>
          </p:nvSpPr>
          <p:spPr>
            <a:xfrm>
              <a:off x="10677566" y="6540073"/>
              <a:ext cx="1646157" cy="246221"/>
            </a:xfrm>
            <a:prstGeom prst="rect">
              <a:avLst/>
            </a:prstGeom>
            <a:noFill/>
          </p:spPr>
          <p:txBody>
            <a:bodyPr wrap="square" rtlCol="0">
              <a:spAutoFit/>
            </a:bodyPr>
            <a:lstStyle/>
            <a:p>
              <a:pPr algn="ctr">
                <a:buClr>
                  <a:srgbClr val="99CC33"/>
                </a:buClr>
                <a:buSzPct val="70000"/>
              </a:pPr>
              <a:r>
                <a:rPr lang="fr-FR" sz="500" dirty="0">
                  <a:latin typeface="Conthrax Sb" panose="020B0707020201080204" pitchFamily="34" charset="0"/>
                </a:rPr>
                <a:t>285 Rue Jean Rostand</a:t>
              </a:r>
            </a:p>
            <a:p>
              <a:pPr algn="ctr">
                <a:buClr>
                  <a:srgbClr val="99CC33"/>
                </a:buClr>
                <a:buSzPct val="70000"/>
              </a:pPr>
              <a:r>
                <a:rPr lang="fr-FR" sz="500" dirty="0">
                  <a:latin typeface="Conthrax Sb" panose="020B0707020201080204" pitchFamily="34" charset="0"/>
                </a:rPr>
                <a:t>26800 PORTES LES VALENCE</a:t>
              </a:r>
            </a:p>
          </p:txBody>
        </p:sp>
      </p:grpSp>
      <p:sp>
        <p:nvSpPr>
          <p:cNvPr id="12" name="ZoneTexte 11">
            <a:extLst>
              <a:ext uri="{FF2B5EF4-FFF2-40B4-BE49-F238E27FC236}">
                <a16:creationId xmlns:a16="http://schemas.microsoft.com/office/drawing/2014/main" id="{2A3B2200-25C7-ED10-7219-E55E8B7F4945}"/>
              </a:ext>
            </a:extLst>
          </p:cNvPr>
          <p:cNvSpPr txBox="1"/>
          <p:nvPr/>
        </p:nvSpPr>
        <p:spPr>
          <a:xfrm>
            <a:off x="185737" y="225593"/>
            <a:ext cx="11820525" cy="400110"/>
          </a:xfrm>
          <a:prstGeom prst="rect">
            <a:avLst/>
          </a:prstGeom>
          <a:noFill/>
        </p:spPr>
        <p:txBody>
          <a:bodyPr wrap="square" rtlCol="0">
            <a:spAutoFit/>
          </a:bodyPr>
          <a:lstStyle/>
          <a:p>
            <a:pPr algn="r"/>
            <a:r>
              <a:rPr lang="fr-FR" sz="2000" dirty="0">
                <a:solidFill>
                  <a:srgbClr val="C00000"/>
                </a:solidFill>
                <a:latin typeface="Conthrax Sb" panose="020B0707020201080204" pitchFamily="34" charset="0"/>
              </a:rPr>
              <a:t>Esquisse / orientations d’aménagement</a:t>
            </a:r>
          </a:p>
        </p:txBody>
      </p:sp>
      <p:sp>
        <p:nvSpPr>
          <p:cNvPr id="4" name="ZoneTexte 3">
            <a:extLst>
              <a:ext uri="{FF2B5EF4-FFF2-40B4-BE49-F238E27FC236}">
                <a16:creationId xmlns:a16="http://schemas.microsoft.com/office/drawing/2014/main" id="{A452AB8C-DCA3-77A7-6E8B-779793B32962}"/>
              </a:ext>
            </a:extLst>
          </p:cNvPr>
          <p:cNvSpPr txBox="1"/>
          <p:nvPr/>
        </p:nvSpPr>
        <p:spPr>
          <a:xfrm>
            <a:off x="185737" y="511634"/>
            <a:ext cx="11820525" cy="338554"/>
          </a:xfrm>
          <a:prstGeom prst="rect">
            <a:avLst/>
          </a:prstGeom>
          <a:noFill/>
        </p:spPr>
        <p:txBody>
          <a:bodyPr wrap="square" rtlCol="0">
            <a:spAutoFit/>
          </a:bodyPr>
          <a:lstStyle/>
          <a:p>
            <a:pPr algn="r"/>
            <a:r>
              <a:rPr lang="fr-FR" sz="1600" dirty="0">
                <a:solidFill>
                  <a:srgbClr val="C00000"/>
                </a:solidFill>
                <a:latin typeface="Conthrax Sb" panose="020B0707020201080204" pitchFamily="34" charset="0"/>
              </a:rPr>
              <a:t>- Chemin Battu -</a:t>
            </a:r>
          </a:p>
        </p:txBody>
      </p:sp>
      <p:sp>
        <p:nvSpPr>
          <p:cNvPr id="6" name="ZoneTexte 5">
            <a:extLst>
              <a:ext uri="{FF2B5EF4-FFF2-40B4-BE49-F238E27FC236}">
                <a16:creationId xmlns:a16="http://schemas.microsoft.com/office/drawing/2014/main" id="{38A64591-640D-3719-155E-A2A7B064E835}"/>
              </a:ext>
            </a:extLst>
          </p:cNvPr>
          <p:cNvSpPr txBox="1"/>
          <p:nvPr/>
        </p:nvSpPr>
        <p:spPr>
          <a:xfrm>
            <a:off x="255585" y="4940900"/>
            <a:ext cx="4438651" cy="898579"/>
          </a:xfrm>
          <a:prstGeom prst="rect">
            <a:avLst/>
          </a:prstGeom>
          <a:noFill/>
        </p:spPr>
        <p:txBody>
          <a:bodyPr wrap="square">
            <a:spAutoFit/>
          </a:bodyPr>
          <a:lstStyle/>
          <a:p>
            <a:pPr lvl="2" algn="ctr">
              <a:lnSpc>
                <a:spcPct val="150000"/>
              </a:lnSpc>
              <a:buSzPts val="1100"/>
              <a:tabLst>
                <a:tab pos="640080" algn="l"/>
                <a:tab pos="914400" algn="l"/>
              </a:tabLst>
            </a:pPr>
            <a:r>
              <a:rPr lang="fr-FR" sz="1400" b="1" u="sng" dirty="0">
                <a:solidFill>
                  <a:srgbClr val="C00000"/>
                </a:solidFill>
                <a:latin typeface="Conthrax Sb" panose="020B0707020201080204" pitchFamily="34" charset="0"/>
                <a:cs typeface="Times New Roman" panose="02020603050405020304" pitchFamily="18" charset="0"/>
              </a:rPr>
              <a:t>Bilan des stationnements</a:t>
            </a:r>
          </a:p>
          <a:p>
            <a:pPr lvl="2" algn="ctr">
              <a:lnSpc>
                <a:spcPct val="150000"/>
              </a:lnSpc>
              <a:buSzPts val="1100"/>
              <a:tabLst>
                <a:tab pos="640080" algn="l"/>
                <a:tab pos="914400" algn="l"/>
              </a:tabLst>
            </a:pPr>
            <a:r>
              <a:rPr lang="fr-FR" sz="1100" dirty="0">
                <a:effectLst/>
                <a:latin typeface="Conthrax Sb" panose="020B0707020201080204" pitchFamily="34" charset="0"/>
                <a:ea typeface="Times New Roman" panose="02020603050405020304" pitchFamily="18" charset="0"/>
                <a:cs typeface="Times New Roman" panose="02020603050405020304" pitchFamily="18" charset="0"/>
              </a:rPr>
              <a:t>Actuel : 0 place,</a:t>
            </a:r>
            <a:endParaRPr lang="fr-FR" sz="1100" dirty="0">
              <a:latin typeface="Conthrax Sb" panose="020B0707020201080204" pitchFamily="34" charset="0"/>
              <a:ea typeface="Times New Roman" panose="02020603050405020304" pitchFamily="18" charset="0"/>
              <a:cs typeface="Times New Roman" panose="02020603050405020304" pitchFamily="18" charset="0"/>
            </a:endParaRPr>
          </a:p>
          <a:p>
            <a:pPr lvl="2" algn="ctr">
              <a:lnSpc>
                <a:spcPct val="150000"/>
              </a:lnSpc>
              <a:buSzPts val="1100"/>
              <a:tabLst>
                <a:tab pos="640080" algn="l"/>
                <a:tab pos="914400" algn="l"/>
              </a:tabLst>
            </a:pPr>
            <a:r>
              <a:rPr lang="fr-FR" sz="1100" dirty="0">
                <a:effectLst/>
                <a:latin typeface="Conthrax Sb" panose="020B0707020201080204" pitchFamily="34" charset="0"/>
                <a:ea typeface="Times New Roman" panose="02020603050405020304" pitchFamily="18" charset="0"/>
                <a:cs typeface="Times New Roman" panose="02020603050405020304" pitchFamily="18" charset="0"/>
              </a:rPr>
              <a:t>Futur : 16 places</a:t>
            </a:r>
            <a:r>
              <a:rPr lang="fr-FR" sz="1100" dirty="0">
                <a:latin typeface="Conthrax Sb" panose="020B0707020201080204" pitchFamily="34" charset="0"/>
                <a:ea typeface="Times New Roman" panose="02020603050405020304" pitchFamily="18" charset="0"/>
                <a:cs typeface="Times New Roman" panose="02020603050405020304" pitchFamily="18" charset="0"/>
              </a:rPr>
              <a:t>.</a:t>
            </a:r>
            <a:endParaRPr lang="fr-FR" sz="1100" dirty="0">
              <a:effectLst/>
              <a:latin typeface="Conthrax Sb" panose="020B070702020108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971309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912B0450-2C5F-E574-F7CB-6E0F8EDE5BA4}"/>
              </a:ext>
            </a:extLst>
          </p:cNvPr>
          <p:cNvPicPr>
            <a:picLocks noChangeAspect="1"/>
          </p:cNvPicPr>
          <p:nvPr/>
        </p:nvPicPr>
        <p:blipFill>
          <a:blip r:embed="rId2"/>
          <a:stretch>
            <a:fillRect/>
          </a:stretch>
        </p:blipFill>
        <p:spPr>
          <a:xfrm>
            <a:off x="471487" y="381000"/>
            <a:ext cx="7930911" cy="5657589"/>
          </a:xfrm>
          <a:prstGeom prst="rect">
            <a:avLst/>
          </a:prstGeom>
        </p:spPr>
      </p:pic>
      <p:cxnSp>
        <p:nvCxnSpPr>
          <p:cNvPr id="7" name="Connecteur droit 6">
            <a:extLst>
              <a:ext uri="{FF2B5EF4-FFF2-40B4-BE49-F238E27FC236}">
                <a16:creationId xmlns:a16="http://schemas.microsoft.com/office/drawing/2014/main" id="{154B440D-3D9D-1C9A-88F3-B0D0DD01F1EB}"/>
              </a:ext>
            </a:extLst>
          </p:cNvPr>
          <p:cNvCxnSpPr/>
          <p:nvPr/>
        </p:nvCxnSpPr>
        <p:spPr>
          <a:xfrm>
            <a:off x="0" y="6263074"/>
            <a:ext cx="12192000"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ZoneTexte 4">
            <a:extLst>
              <a:ext uri="{FF2B5EF4-FFF2-40B4-BE49-F238E27FC236}">
                <a16:creationId xmlns:a16="http://schemas.microsoft.com/office/drawing/2014/main" id="{61287357-8181-37B3-7290-F35605AA19C4}"/>
              </a:ext>
            </a:extLst>
          </p:cNvPr>
          <p:cNvSpPr txBox="1"/>
          <p:nvPr/>
        </p:nvSpPr>
        <p:spPr>
          <a:xfrm>
            <a:off x="5724525" y="6124575"/>
            <a:ext cx="742950" cy="276999"/>
          </a:xfrm>
          <a:prstGeom prst="rect">
            <a:avLst/>
          </a:prstGeom>
          <a:solidFill>
            <a:schemeClr val="bg1"/>
          </a:solidFill>
        </p:spPr>
        <p:txBody>
          <a:bodyPr wrap="square" rtlCol="0">
            <a:spAutoFit/>
          </a:bodyPr>
          <a:lstStyle/>
          <a:p>
            <a:pPr algn="ctr"/>
            <a:r>
              <a:rPr lang="fr-FR" sz="1200" b="1" dirty="0">
                <a:solidFill>
                  <a:srgbClr val="C00000"/>
                </a:solidFill>
              </a:rPr>
              <a:t>22</a:t>
            </a:r>
          </a:p>
        </p:txBody>
      </p:sp>
      <p:pic>
        <p:nvPicPr>
          <p:cNvPr id="8" name="Image 7">
            <a:extLst>
              <a:ext uri="{FF2B5EF4-FFF2-40B4-BE49-F238E27FC236}">
                <a16:creationId xmlns:a16="http://schemas.microsoft.com/office/drawing/2014/main" id="{63F62ED0-4C01-6E2E-5332-0B06E42F0A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84" y="6285015"/>
            <a:ext cx="431803" cy="563463"/>
          </a:xfrm>
          <a:prstGeom prst="rect">
            <a:avLst/>
          </a:prstGeom>
        </p:spPr>
      </p:pic>
      <p:grpSp>
        <p:nvGrpSpPr>
          <p:cNvPr id="11" name="Groupe 10">
            <a:extLst>
              <a:ext uri="{FF2B5EF4-FFF2-40B4-BE49-F238E27FC236}">
                <a16:creationId xmlns:a16="http://schemas.microsoft.com/office/drawing/2014/main" id="{1A9D0E6E-0E94-9803-F2D0-E515D50FD226}"/>
              </a:ext>
            </a:extLst>
          </p:cNvPr>
          <p:cNvGrpSpPr/>
          <p:nvPr/>
        </p:nvGrpSpPr>
        <p:grpSpPr>
          <a:xfrm>
            <a:off x="10677566" y="6314462"/>
            <a:ext cx="1646157" cy="471832"/>
            <a:chOff x="10677566" y="6314462"/>
            <a:chExt cx="1646157" cy="471832"/>
          </a:xfrm>
        </p:grpSpPr>
        <p:pic>
          <p:nvPicPr>
            <p:cNvPr id="9" name="Image 8">
              <a:extLst>
                <a:ext uri="{FF2B5EF4-FFF2-40B4-BE49-F238E27FC236}">
                  <a16:creationId xmlns:a16="http://schemas.microsoft.com/office/drawing/2014/main" id="{0E06C223-2662-91ED-6E46-A8F406F842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39462" y="6314462"/>
              <a:ext cx="1122366" cy="174224"/>
            </a:xfrm>
            <a:prstGeom prst="rect">
              <a:avLst/>
            </a:prstGeom>
          </p:spPr>
        </p:pic>
        <p:sp>
          <p:nvSpPr>
            <p:cNvPr id="10" name="ZoneTexte 9">
              <a:extLst>
                <a:ext uri="{FF2B5EF4-FFF2-40B4-BE49-F238E27FC236}">
                  <a16:creationId xmlns:a16="http://schemas.microsoft.com/office/drawing/2014/main" id="{12CB746D-7098-51C6-B7C5-C6765E5E5FCE}"/>
                </a:ext>
              </a:extLst>
            </p:cNvPr>
            <p:cNvSpPr txBox="1"/>
            <p:nvPr/>
          </p:nvSpPr>
          <p:spPr>
            <a:xfrm>
              <a:off x="10677566" y="6540073"/>
              <a:ext cx="1646157" cy="246221"/>
            </a:xfrm>
            <a:prstGeom prst="rect">
              <a:avLst/>
            </a:prstGeom>
            <a:noFill/>
          </p:spPr>
          <p:txBody>
            <a:bodyPr wrap="square" rtlCol="0">
              <a:spAutoFit/>
            </a:bodyPr>
            <a:lstStyle/>
            <a:p>
              <a:pPr algn="ctr">
                <a:buClr>
                  <a:srgbClr val="99CC33"/>
                </a:buClr>
                <a:buSzPct val="70000"/>
              </a:pPr>
              <a:r>
                <a:rPr lang="fr-FR" sz="500" dirty="0">
                  <a:latin typeface="Conthrax Sb" panose="020B0707020201080204" pitchFamily="34" charset="0"/>
                </a:rPr>
                <a:t>285 Rue Jean Rostand</a:t>
              </a:r>
            </a:p>
            <a:p>
              <a:pPr algn="ctr">
                <a:buClr>
                  <a:srgbClr val="99CC33"/>
                </a:buClr>
                <a:buSzPct val="70000"/>
              </a:pPr>
              <a:r>
                <a:rPr lang="fr-FR" sz="500" dirty="0">
                  <a:latin typeface="Conthrax Sb" panose="020B0707020201080204" pitchFamily="34" charset="0"/>
                </a:rPr>
                <a:t>26800 PORTES LES VALENCE</a:t>
              </a:r>
            </a:p>
          </p:txBody>
        </p:sp>
      </p:grpSp>
      <p:sp>
        <p:nvSpPr>
          <p:cNvPr id="12" name="ZoneTexte 11">
            <a:extLst>
              <a:ext uri="{FF2B5EF4-FFF2-40B4-BE49-F238E27FC236}">
                <a16:creationId xmlns:a16="http://schemas.microsoft.com/office/drawing/2014/main" id="{2A3B2200-25C7-ED10-7219-E55E8B7F4945}"/>
              </a:ext>
            </a:extLst>
          </p:cNvPr>
          <p:cNvSpPr txBox="1"/>
          <p:nvPr/>
        </p:nvSpPr>
        <p:spPr>
          <a:xfrm>
            <a:off x="185737" y="225593"/>
            <a:ext cx="11820525" cy="400110"/>
          </a:xfrm>
          <a:prstGeom prst="rect">
            <a:avLst/>
          </a:prstGeom>
          <a:noFill/>
        </p:spPr>
        <p:txBody>
          <a:bodyPr wrap="square" rtlCol="0">
            <a:spAutoFit/>
          </a:bodyPr>
          <a:lstStyle/>
          <a:p>
            <a:pPr algn="r"/>
            <a:r>
              <a:rPr lang="fr-FR" sz="2000" dirty="0">
                <a:solidFill>
                  <a:srgbClr val="C00000"/>
                </a:solidFill>
                <a:latin typeface="Conthrax Sb" panose="020B0707020201080204" pitchFamily="34" charset="0"/>
              </a:rPr>
              <a:t>Esquisse / orientations d’aménagement</a:t>
            </a:r>
          </a:p>
        </p:txBody>
      </p:sp>
      <p:sp>
        <p:nvSpPr>
          <p:cNvPr id="4" name="ZoneTexte 3">
            <a:extLst>
              <a:ext uri="{FF2B5EF4-FFF2-40B4-BE49-F238E27FC236}">
                <a16:creationId xmlns:a16="http://schemas.microsoft.com/office/drawing/2014/main" id="{A452AB8C-DCA3-77A7-6E8B-779793B32962}"/>
              </a:ext>
            </a:extLst>
          </p:cNvPr>
          <p:cNvSpPr txBox="1"/>
          <p:nvPr/>
        </p:nvSpPr>
        <p:spPr>
          <a:xfrm>
            <a:off x="185737" y="511634"/>
            <a:ext cx="11820525" cy="338554"/>
          </a:xfrm>
          <a:prstGeom prst="rect">
            <a:avLst/>
          </a:prstGeom>
          <a:noFill/>
        </p:spPr>
        <p:txBody>
          <a:bodyPr wrap="square" rtlCol="0">
            <a:spAutoFit/>
          </a:bodyPr>
          <a:lstStyle/>
          <a:p>
            <a:pPr algn="r"/>
            <a:r>
              <a:rPr lang="fr-FR" sz="1600" dirty="0">
                <a:solidFill>
                  <a:srgbClr val="C00000"/>
                </a:solidFill>
                <a:latin typeface="Conthrax Sb" panose="020B0707020201080204" pitchFamily="34" charset="0"/>
              </a:rPr>
              <a:t>- Carrefour  Ventoux / De Gaulle / Battu / Pasteur /  -</a:t>
            </a:r>
          </a:p>
        </p:txBody>
      </p:sp>
      <p:sp>
        <p:nvSpPr>
          <p:cNvPr id="15" name="ZoneTexte 14">
            <a:extLst>
              <a:ext uri="{FF2B5EF4-FFF2-40B4-BE49-F238E27FC236}">
                <a16:creationId xmlns:a16="http://schemas.microsoft.com/office/drawing/2014/main" id="{480D73B0-45F0-0F6B-DB2C-B09EE3DD25E6}"/>
              </a:ext>
            </a:extLst>
          </p:cNvPr>
          <p:cNvSpPr txBox="1"/>
          <p:nvPr/>
        </p:nvSpPr>
        <p:spPr>
          <a:xfrm>
            <a:off x="6786604" y="1005595"/>
            <a:ext cx="4933909" cy="4198009"/>
          </a:xfrm>
          <a:prstGeom prst="rect">
            <a:avLst/>
          </a:prstGeom>
          <a:noFill/>
        </p:spPr>
        <p:txBody>
          <a:bodyPr wrap="square">
            <a:spAutoFit/>
          </a:bodyPr>
          <a:lstStyle/>
          <a:p>
            <a:pPr lvl="2">
              <a:lnSpc>
                <a:spcPct val="150000"/>
              </a:lnSpc>
              <a:buSzPts val="1100"/>
              <a:tabLst>
                <a:tab pos="640080" algn="l"/>
                <a:tab pos="914400" algn="l"/>
              </a:tabLst>
            </a:pPr>
            <a:r>
              <a:rPr lang="fr-FR" sz="1400" b="1" u="sng" dirty="0">
                <a:solidFill>
                  <a:srgbClr val="C00000"/>
                </a:solidFill>
                <a:effectLst/>
                <a:latin typeface="Conthrax Sb" panose="020B0707020201080204" pitchFamily="34" charset="0"/>
                <a:cs typeface="Times New Roman" panose="02020603050405020304" pitchFamily="18" charset="0"/>
              </a:rPr>
              <a:t>Caractéristiques</a:t>
            </a:r>
          </a:p>
          <a:p>
            <a:pPr marL="342900" lvl="0" indent="-342900">
              <a:lnSpc>
                <a:spcPct val="150000"/>
              </a:lnSpc>
              <a:buSzPts val="1100"/>
              <a:buFont typeface="Symbol" panose="05050102010706020507" pitchFamily="18" charset="2"/>
              <a:buChar char=""/>
            </a:pPr>
            <a:r>
              <a:rPr lang="fr-FR" sz="1100" dirty="0">
                <a:effectLst/>
                <a:latin typeface="Conthrax Sb" panose="020B0707020201080204" pitchFamily="34" charset="0"/>
                <a:ea typeface="Times New Roman" panose="02020603050405020304" pitchFamily="18" charset="0"/>
                <a:cs typeface="Times New Roman" panose="02020603050405020304" pitchFamily="18" charset="0"/>
              </a:rPr>
              <a:t>Carrefour qui se décompose sous la forme de 2 carrefours en T </a:t>
            </a:r>
            <a:r>
              <a:rPr lang="fr-FR" sz="1100" dirty="0">
                <a:latin typeface="Conthrax Sb" panose="020B0707020201080204" pitchFamily="34" charset="0"/>
                <a:ea typeface="Times New Roman" panose="02020603050405020304" pitchFamily="18" charset="0"/>
                <a:cs typeface="Times New Roman" panose="02020603050405020304" pitchFamily="18" charset="0"/>
              </a:rPr>
              <a:t>accolés,</a:t>
            </a:r>
          </a:p>
          <a:p>
            <a:pPr marL="342900" lvl="0" indent="-342900">
              <a:lnSpc>
                <a:spcPct val="150000"/>
              </a:lnSpc>
              <a:buSzPts val="1100"/>
              <a:buFont typeface="Symbol" panose="05050102010706020507" pitchFamily="18" charset="2"/>
              <a:buChar char=""/>
            </a:pPr>
            <a:r>
              <a:rPr lang="fr-FR" sz="1100" dirty="0">
                <a:effectLst/>
                <a:latin typeface="Conthrax Sb" panose="020B0707020201080204" pitchFamily="34" charset="0"/>
                <a:ea typeface="Times New Roman" panose="02020603050405020304" pitchFamily="18" charset="0"/>
                <a:cs typeface="Times New Roman" panose="02020603050405020304" pitchFamily="18" charset="0"/>
              </a:rPr>
              <a:t>Redistribution de l’espace de </a:t>
            </a:r>
            <a:r>
              <a:rPr lang="fr-FR" sz="1100" dirty="0">
                <a:latin typeface="Conthrax Sb" panose="020B0707020201080204" pitchFamily="34" charset="0"/>
                <a:ea typeface="Times New Roman" panose="02020603050405020304" pitchFamily="18" charset="0"/>
                <a:cs typeface="Times New Roman" panose="02020603050405020304" pitchFamily="18" charset="0"/>
              </a:rPr>
              <a:t>façon plus équilibrée entre les différents modes de déplacement.</a:t>
            </a:r>
          </a:p>
          <a:p>
            <a:pPr marL="342900" lvl="0" indent="-342900">
              <a:lnSpc>
                <a:spcPct val="150000"/>
              </a:lnSpc>
              <a:buSzPts val="1100"/>
              <a:buFont typeface="Symbol" panose="05050102010706020507" pitchFamily="18" charset="2"/>
              <a:buChar char=""/>
            </a:pPr>
            <a:endParaRPr lang="fr-FR" sz="1100" dirty="0">
              <a:latin typeface="Conthrax Sb" panose="020B0707020201080204" pitchFamily="34" charset="0"/>
              <a:ea typeface="Times New Roman" panose="02020603050405020304" pitchFamily="18" charset="0"/>
              <a:cs typeface="Times New Roman" panose="02020603050405020304" pitchFamily="18" charset="0"/>
            </a:endParaRPr>
          </a:p>
          <a:p>
            <a:pPr marL="342900" lvl="0" indent="-342900">
              <a:lnSpc>
                <a:spcPct val="150000"/>
              </a:lnSpc>
              <a:buSzPts val="1100"/>
              <a:buFont typeface="Symbol" panose="05050102010706020507" pitchFamily="18" charset="2"/>
              <a:buChar char=""/>
            </a:pPr>
            <a:endParaRPr lang="fr-FR" sz="1100" dirty="0">
              <a:latin typeface="Conthrax Sb" panose="020B0707020201080204" pitchFamily="34" charset="0"/>
              <a:ea typeface="Times New Roman" panose="02020603050405020304" pitchFamily="18" charset="0"/>
              <a:cs typeface="Times New Roman" panose="02020603050405020304" pitchFamily="18" charset="0"/>
            </a:endParaRPr>
          </a:p>
          <a:p>
            <a:pPr marL="342900" lvl="0" indent="-342900">
              <a:lnSpc>
                <a:spcPct val="150000"/>
              </a:lnSpc>
              <a:buSzPts val="1100"/>
              <a:buFont typeface="Symbol" panose="05050102010706020507" pitchFamily="18" charset="2"/>
              <a:buChar char=""/>
            </a:pPr>
            <a:endParaRPr lang="fr-FR" sz="1100" dirty="0">
              <a:latin typeface="Conthrax Sb" panose="020B0707020201080204" pitchFamily="34" charset="0"/>
              <a:ea typeface="Times New Roman" panose="02020603050405020304" pitchFamily="18" charset="0"/>
              <a:cs typeface="Times New Roman" panose="02020603050405020304" pitchFamily="18" charset="0"/>
            </a:endParaRPr>
          </a:p>
          <a:p>
            <a:pPr marL="342900" lvl="0" indent="-342900">
              <a:lnSpc>
                <a:spcPct val="150000"/>
              </a:lnSpc>
              <a:buSzPts val="1100"/>
              <a:buFont typeface="Symbol" panose="05050102010706020507" pitchFamily="18" charset="2"/>
              <a:buChar char=""/>
            </a:pPr>
            <a:endParaRPr lang="fr-FR" sz="1100" dirty="0">
              <a:latin typeface="Conthrax Sb" panose="020B0707020201080204" pitchFamily="34" charset="0"/>
              <a:ea typeface="Times New Roman" panose="02020603050405020304" pitchFamily="18" charset="0"/>
              <a:cs typeface="Times New Roman" panose="02020603050405020304" pitchFamily="18" charset="0"/>
            </a:endParaRPr>
          </a:p>
          <a:p>
            <a:pPr marL="342900" lvl="0" indent="-342900">
              <a:lnSpc>
                <a:spcPct val="150000"/>
              </a:lnSpc>
              <a:buSzPts val="1100"/>
              <a:buFont typeface="Symbol" panose="05050102010706020507" pitchFamily="18" charset="2"/>
              <a:buChar char=""/>
            </a:pPr>
            <a:endParaRPr lang="fr-FR" sz="1100" dirty="0">
              <a:latin typeface="Conthrax Sb" panose="020B0707020201080204" pitchFamily="34" charset="0"/>
              <a:ea typeface="Times New Roman" panose="02020603050405020304" pitchFamily="18" charset="0"/>
              <a:cs typeface="Times New Roman" panose="02020603050405020304" pitchFamily="18" charset="0"/>
            </a:endParaRPr>
          </a:p>
          <a:p>
            <a:pPr marL="342900" lvl="0" indent="-342900">
              <a:lnSpc>
                <a:spcPct val="150000"/>
              </a:lnSpc>
              <a:buSzPts val="1100"/>
              <a:buFont typeface="Symbol" panose="05050102010706020507" pitchFamily="18" charset="2"/>
              <a:buChar char=""/>
            </a:pPr>
            <a:endParaRPr lang="fr-FR" sz="1100" dirty="0">
              <a:latin typeface="Conthrax Sb" panose="020B0707020201080204" pitchFamily="34" charset="0"/>
              <a:ea typeface="Times New Roman" panose="02020603050405020304" pitchFamily="18" charset="0"/>
              <a:cs typeface="Times New Roman" panose="02020603050405020304" pitchFamily="18" charset="0"/>
            </a:endParaRPr>
          </a:p>
          <a:p>
            <a:pPr marL="342900" lvl="0" indent="-342900">
              <a:lnSpc>
                <a:spcPct val="150000"/>
              </a:lnSpc>
              <a:buSzPts val="1100"/>
              <a:buFont typeface="Symbol" panose="05050102010706020507" pitchFamily="18" charset="2"/>
              <a:buChar char=""/>
            </a:pPr>
            <a:endParaRPr lang="fr-FR" sz="1100" dirty="0">
              <a:latin typeface="Conthrax Sb" panose="020B0707020201080204" pitchFamily="34" charset="0"/>
              <a:ea typeface="Times New Roman" panose="02020603050405020304" pitchFamily="18" charset="0"/>
              <a:cs typeface="Times New Roman" panose="02020603050405020304" pitchFamily="18" charset="0"/>
            </a:endParaRPr>
          </a:p>
          <a:p>
            <a:pPr marL="342900" lvl="0" indent="-342900">
              <a:lnSpc>
                <a:spcPct val="150000"/>
              </a:lnSpc>
              <a:buSzPts val="1100"/>
              <a:buFont typeface="Symbol" panose="05050102010706020507" pitchFamily="18" charset="2"/>
              <a:buChar char=""/>
            </a:pPr>
            <a:endParaRPr lang="fr-FR" sz="1100" dirty="0">
              <a:latin typeface="Conthrax Sb" panose="020B0707020201080204" pitchFamily="34" charset="0"/>
              <a:ea typeface="Times New Roman" panose="02020603050405020304" pitchFamily="18" charset="0"/>
              <a:cs typeface="Times New Roman" panose="02020603050405020304" pitchFamily="18" charset="0"/>
            </a:endParaRPr>
          </a:p>
          <a:p>
            <a:pPr marL="342900" lvl="0" indent="-342900">
              <a:lnSpc>
                <a:spcPct val="150000"/>
              </a:lnSpc>
              <a:buSzPts val="1100"/>
              <a:buFont typeface="Symbol" panose="05050102010706020507" pitchFamily="18" charset="2"/>
              <a:buChar char=""/>
            </a:pPr>
            <a:r>
              <a:rPr lang="fr-FR" sz="1100" dirty="0">
                <a:effectLst/>
                <a:latin typeface="Conthrax Sb" panose="020B0707020201080204" pitchFamily="34" charset="0"/>
                <a:ea typeface="Times New Roman" panose="02020603050405020304" pitchFamily="18" charset="0"/>
                <a:cs typeface="Times New Roman" panose="02020603050405020304" pitchFamily="18" charset="0"/>
              </a:rPr>
              <a:t>L’espace dédié aux piétons est beaucoup plus important.</a:t>
            </a:r>
          </a:p>
          <a:p>
            <a:pPr marL="342900" lvl="0" indent="-342900">
              <a:lnSpc>
                <a:spcPct val="150000"/>
              </a:lnSpc>
              <a:buSzPts val="1100"/>
              <a:buFont typeface="Symbol" panose="05050102010706020507" pitchFamily="18" charset="2"/>
              <a:buChar char=""/>
            </a:pPr>
            <a:r>
              <a:rPr lang="fr-FR" sz="1100" dirty="0">
                <a:latin typeface="Conthrax Sb" panose="020B0707020201080204" pitchFamily="34" charset="0"/>
                <a:ea typeface="Times New Roman" panose="02020603050405020304" pitchFamily="18" charset="0"/>
                <a:cs typeface="Times New Roman" panose="02020603050405020304" pitchFamily="18" charset="0"/>
              </a:rPr>
              <a:t>Les traversées piétonnes sont plus courtes et donc plus sécuritaires</a:t>
            </a:r>
          </a:p>
          <a:p>
            <a:pPr marL="342900" lvl="0" indent="-342900">
              <a:lnSpc>
                <a:spcPct val="150000"/>
              </a:lnSpc>
              <a:buSzPts val="1100"/>
              <a:buFont typeface="Symbol" panose="05050102010706020507" pitchFamily="18" charset="2"/>
              <a:buChar char=""/>
            </a:pPr>
            <a:r>
              <a:rPr lang="fr-FR" sz="1100" dirty="0">
                <a:effectLst/>
                <a:latin typeface="Conthrax Sb" panose="020B0707020201080204" pitchFamily="34" charset="0"/>
                <a:ea typeface="Times New Roman" panose="02020603050405020304" pitchFamily="18" charset="0"/>
                <a:cs typeface="Times New Roman" panose="02020603050405020304" pitchFamily="18" charset="0"/>
              </a:rPr>
              <a:t>L’espace dédié au</a:t>
            </a:r>
            <a:r>
              <a:rPr lang="fr-FR" sz="1100" dirty="0">
                <a:latin typeface="Conthrax Sb" panose="020B0707020201080204" pitchFamily="34" charset="0"/>
                <a:ea typeface="Times New Roman" panose="02020603050405020304" pitchFamily="18" charset="0"/>
                <a:cs typeface="Times New Roman" panose="02020603050405020304" pitchFamily="18" charset="0"/>
              </a:rPr>
              <a:t>x véhicules est réduit au minimum utile.</a:t>
            </a:r>
          </a:p>
          <a:p>
            <a:pPr marL="342900" lvl="0" indent="-342900">
              <a:lnSpc>
                <a:spcPct val="150000"/>
              </a:lnSpc>
              <a:buSzPts val="1100"/>
              <a:buFont typeface="Symbol" panose="05050102010706020507" pitchFamily="18" charset="2"/>
              <a:buChar char=""/>
            </a:pPr>
            <a:r>
              <a:rPr lang="fr-FR" sz="1100" dirty="0">
                <a:effectLst/>
                <a:latin typeface="Conthrax Sb" panose="020B0707020201080204" pitchFamily="34" charset="0"/>
                <a:ea typeface="Times New Roman" panose="02020603050405020304" pitchFamily="18" charset="0"/>
                <a:cs typeface="Times New Roman" panose="02020603050405020304" pitchFamily="18" charset="0"/>
              </a:rPr>
              <a:t>Libération d’emprise au bénéfice des plantations et espaces verts.</a:t>
            </a:r>
          </a:p>
        </p:txBody>
      </p:sp>
    </p:spTree>
    <p:extLst>
      <p:ext uri="{BB962C8B-B14F-4D97-AF65-F5344CB8AC3E}">
        <p14:creationId xmlns:p14="http://schemas.microsoft.com/office/powerpoint/2010/main" val="11819233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Connecteur droit 6">
            <a:extLst>
              <a:ext uri="{FF2B5EF4-FFF2-40B4-BE49-F238E27FC236}">
                <a16:creationId xmlns:a16="http://schemas.microsoft.com/office/drawing/2014/main" id="{154B440D-3D9D-1C9A-88F3-B0D0DD01F1EB}"/>
              </a:ext>
            </a:extLst>
          </p:cNvPr>
          <p:cNvCxnSpPr/>
          <p:nvPr/>
        </p:nvCxnSpPr>
        <p:spPr>
          <a:xfrm>
            <a:off x="0" y="6263074"/>
            <a:ext cx="12192000"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ZoneTexte 4">
            <a:extLst>
              <a:ext uri="{FF2B5EF4-FFF2-40B4-BE49-F238E27FC236}">
                <a16:creationId xmlns:a16="http://schemas.microsoft.com/office/drawing/2014/main" id="{61287357-8181-37B3-7290-F35605AA19C4}"/>
              </a:ext>
            </a:extLst>
          </p:cNvPr>
          <p:cNvSpPr txBox="1"/>
          <p:nvPr/>
        </p:nvSpPr>
        <p:spPr>
          <a:xfrm>
            <a:off x="5724525" y="6124575"/>
            <a:ext cx="742950" cy="276999"/>
          </a:xfrm>
          <a:prstGeom prst="rect">
            <a:avLst/>
          </a:prstGeom>
          <a:solidFill>
            <a:schemeClr val="bg1"/>
          </a:solidFill>
        </p:spPr>
        <p:txBody>
          <a:bodyPr wrap="square" rtlCol="0">
            <a:spAutoFit/>
          </a:bodyPr>
          <a:lstStyle/>
          <a:p>
            <a:pPr algn="ctr"/>
            <a:r>
              <a:rPr lang="fr-FR" sz="1200" b="1" dirty="0">
                <a:solidFill>
                  <a:srgbClr val="C00000"/>
                </a:solidFill>
              </a:rPr>
              <a:t>23</a:t>
            </a:r>
          </a:p>
        </p:txBody>
      </p:sp>
      <p:pic>
        <p:nvPicPr>
          <p:cNvPr id="8" name="Image 7">
            <a:extLst>
              <a:ext uri="{FF2B5EF4-FFF2-40B4-BE49-F238E27FC236}">
                <a16:creationId xmlns:a16="http://schemas.microsoft.com/office/drawing/2014/main" id="{63F62ED0-4C01-6E2E-5332-0B06E42F0A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84" y="6285015"/>
            <a:ext cx="431803" cy="563463"/>
          </a:xfrm>
          <a:prstGeom prst="rect">
            <a:avLst/>
          </a:prstGeom>
        </p:spPr>
      </p:pic>
      <p:grpSp>
        <p:nvGrpSpPr>
          <p:cNvPr id="11" name="Groupe 10">
            <a:extLst>
              <a:ext uri="{FF2B5EF4-FFF2-40B4-BE49-F238E27FC236}">
                <a16:creationId xmlns:a16="http://schemas.microsoft.com/office/drawing/2014/main" id="{1A9D0E6E-0E94-9803-F2D0-E515D50FD226}"/>
              </a:ext>
            </a:extLst>
          </p:cNvPr>
          <p:cNvGrpSpPr/>
          <p:nvPr/>
        </p:nvGrpSpPr>
        <p:grpSpPr>
          <a:xfrm>
            <a:off x="10677566" y="6314462"/>
            <a:ext cx="1646157" cy="471832"/>
            <a:chOff x="10677566" y="6314462"/>
            <a:chExt cx="1646157" cy="471832"/>
          </a:xfrm>
        </p:grpSpPr>
        <p:pic>
          <p:nvPicPr>
            <p:cNvPr id="9" name="Image 8">
              <a:extLst>
                <a:ext uri="{FF2B5EF4-FFF2-40B4-BE49-F238E27FC236}">
                  <a16:creationId xmlns:a16="http://schemas.microsoft.com/office/drawing/2014/main" id="{0E06C223-2662-91ED-6E46-A8F406F842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9462" y="6314462"/>
              <a:ext cx="1122366" cy="174224"/>
            </a:xfrm>
            <a:prstGeom prst="rect">
              <a:avLst/>
            </a:prstGeom>
          </p:spPr>
        </p:pic>
        <p:sp>
          <p:nvSpPr>
            <p:cNvPr id="10" name="ZoneTexte 9">
              <a:extLst>
                <a:ext uri="{FF2B5EF4-FFF2-40B4-BE49-F238E27FC236}">
                  <a16:creationId xmlns:a16="http://schemas.microsoft.com/office/drawing/2014/main" id="{12CB746D-7098-51C6-B7C5-C6765E5E5FCE}"/>
                </a:ext>
              </a:extLst>
            </p:cNvPr>
            <p:cNvSpPr txBox="1"/>
            <p:nvPr/>
          </p:nvSpPr>
          <p:spPr>
            <a:xfrm>
              <a:off x="10677566" y="6540073"/>
              <a:ext cx="1646157" cy="246221"/>
            </a:xfrm>
            <a:prstGeom prst="rect">
              <a:avLst/>
            </a:prstGeom>
            <a:noFill/>
          </p:spPr>
          <p:txBody>
            <a:bodyPr wrap="square" rtlCol="0">
              <a:spAutoFit/>
            </a:bodyPr>
            <a:lstStyle/>
            <a:p>
              <a:pPr algn="ctr">
                <a:buClr>
                  <a:srgbClr val="99CC33"/>
                </a:buClr>
                <a:buSzPct val="70000"/>
              </a:pPr>
              <a:r>
                <a:rPr lang="fr-FR" sz="500" dirty="0">
                  <a:latin typeface="Conthrax Sb" panose="020B0707020201080204" pitchFamily="34" charset="0"/>
                </a:rPr>
                <a:t>285 Rue Jean Rostand</a:t>
              </a:r>
            </a:p>
            <a:p>
              <a:pPr algn="ctr">
                <a:buClr>
                  <a:srgbClr val="99CC33"/>
                </a:buClr>
                <a:buSzPct val="70000"/>
              </a:pPr>
              <a:r>
                <a:rPr lang="fr-FR" sz="500" dirty="0">
                  <a:latin typeface="Conthrax Sb" panose="020B0707020201080204" pitchFamily="34" charset="0"/>
                </a:rPr>
                <a:t>26800 PORTES LES VALENCE</a:t>
              </a:r>
            </a:p>
          </p:txBody>
        </p:sp>
      </p:grpSp>
      <p:sp>
        <p:nvSpPr>
          <p:cNvPr id="12" name="ZoneTexte 11">
            <a:extLst>
              <a:ext uri="{FF2B5EF4-FFF2-40B4-BE49-F238E27FC236}">
                <a16:creationId xmlns:a16="http://schemas.microsoft.com/office/drawing/2014/main" id="{2A3B2200-25C7-ED10-7219-E55E8B7F4945}"/>
              </a:ext>
            </a:extLst>
          </p:cNvPr>
          <p:cNvSpPr txBox="1"/>
          <p:nvPr/>
        </p:nvSpPr>
        <p:spPr>
          <a:xfrm>
            <a:off x="185737" y="225593"/>
            <a:ext cx="11820525" cy="400110"/>
          </a:xfrm>
          <a:prstGeom prst="rect">
            <a:avLst/>
          </a:prstGeom>
          <a:noFill/>
        </p:spPr>
        <p:txBody>
          <a:bodyPr wrap="square" rtlCol="0">
            <a:spAutoFit/>
          </a:bodyPr>
          <a:lstStyle/>
          <a:p>
            <a:pPr algn="r"/>
            <a:r>
              <a:rPr lang="fr-FR" sz="2000" dirty="0">
                <a:solidFill>
                  <a:srgbClr val="C00000"/>
                </a:solidFill>
                <a:latin typeface="Conthrax Sb" panose="020B0707020201080204" pitchFamily="34" charset="0"/>
              </a:rPr>
              <a:t>Etude de trafic / Vérification de la capacité du carrefour</a:t>
            </a:r>
          </a:p>
        </p:txBody>
      </p:sp>
      <p:sp>
        <p:nvSpPr>
          <p:cNvPr id="4" name="ZoneTexte 3">
            <a:extLst>
              <a:ext uri="{FF2B5EF4-FFF2-40B4-BE49-F238E27FC236}">
                <a16:creationId xmlns:a16="http://schemas.microsoft.com/office/drawing/2014/main" id="{A452AB8C-DCA3-77A7-6E8B-779793B32962}"/>
              </a:ext>
            </a:extLst>
          </p:cNvPr>
          <p:cNvSpPr txBox="1"/>
          <p:nvPr/>
        </p:nvSpPr>
        <p:spPr>
          <a:xfrm>
            <a:off x="185737" y="511634"/>
            <a:ext cx="11820525" cy="338554"/>
          </a:xfrm>
          <a:prstGeom prst="rect">
            <a:avLst/>
          </a:prstGeom>
          <a:noFill/>
        </p:spPr>
        <p:txBody>
          <a:bodyPr wrap="square" rtlCol="0">
            <a:spAutoFit/>
          </a:bodyPr>
          <a:lstStyle/>
          <a:p>
            <a:pPr algn="r"/>
            <a:r>
              <a:rPr lang="fr-FR" sz="1600" dirty="0">
                <a:solidFill>
                  <a:srgbClr val="C00000"/>
                </a:solidFill>
                <a:latin typeface="Conthrax Sb" panose="020B0707020201080204" pitchFamily="34" charset="0"/>
              </a:rPr>
              <a:t>- Simulations dynamiques -</a:t>
            </a:r>
          </a:p>
        </p:txBody>
      </p:sp>
      <p:pic>
        <p:nvPicPr>
          <p:cNvPr id="16" name="Image 15">
            <a:extLst>
              <a:ext uri="{FF2B5EF4-FFF2-40B4-BE49-F238E27FC236}">
                <a16:creationId xmlns:a16="http://schemas.microsoft.com/office/drawing/2014/main" id="{CA66797D-E889-1A31-F7AA-0882E8ADCF8D}"/>
              </a:ext>
            </a:extLst>
          </p:cNvPr>
          <p:cNvPicPr>
            <a:picLocks noChangeAspect="1"/>
          </p:cNvPicPr>
          <p:nvPr/>
        </p:nvPicPr>
        <p:blipFill>
          <a:blip r:embed="rId4"/>
          <a:stretch>
            <a:fillRect/>
          </a:stretch>
        </p:blipFill>
        <p:spPr>
          <a:xfrm>
            <a:off x="8220075" y="2424094"/>
            <a:ext cx="3841754" cy="3614495"/>
          </a:xfrm>
          <a:prstGeom prst="rect">
            <a:avLst/>
          </a:prstGeom>
        </p:spPr>
      </p:pic>
      <p:pic>
        <p:nvPicPr>
          <p:cNvPr id="18" name="Image 17">
            <a:extLst>
              <a:ext uri="{FF2B5EF4-FFF2-40B4-BE49-F238E27FC236}">
                <a16:creationId xmlns:a16="http://schemas.microsoft.com/office/drawing/2014/main" id="{4B82704C-881B-E8E9-A291-F52B29A6FFCF}"/>
              </a:ext>
            </a:extLst>
          </p:cNvPr>
          <p:cNvPicPr>
            <a:picLocks noChangeAspect="1"/>
          </p:cNvPicPr>
          <p:nvPr/>
        </p:nvPicPr>
        <p:blipFill>
          <a:blip r:embed="rId5"/>
          <a:stretch>
            <a:fillRect/>
          </a:stretch>
        </p:blipFill>
        <p:spPr>
          <a:xfrm>
            <a:off x="112261" y="911744"/>
            <a:ext cx="8822189" cy="3702866"/>
          </a:xfrm>
          <a:prstGeom prst="rect">
            <a:avLst/>
          </a:prstGeom>
        </p:spPr>
      </p:pic>
      <p:sp>
        <p:nvSpPr>
          <p:cNvPr id="19" name="ZoneTexte 18">
            <a:extLst>
              <a:ext uri="{FF2B5EF4-FFF2-40B4-BE49-F238E27FC236}">
                <a16:creationId xmlns:a16="http://schemas.microsoft.com/office/drawing/2014/main" id="{A984BF12-9350-B182-7128-E3A6B46B7006}"/>
              </a:ext>
            </a:extLst>
          </p:cNvPr>
          <p:cNvSpPr txBox="1"/>
          <p:nvPr/>
        </p:nvSpPr>
        <p:spPr>
          <a:xfrm>
            <a:off x="1162090" y="4624269"/>
            <a:ext cx="5467310" cy="1549463"/>
          </a:xfrm>
          <a:prstGeom prst="rect">
            <a:avLst/>
          </a:prstGeom>
          <a:noFill/>
        </p:spPr>
        <p:txBody>
          <a:bodyPr wrap="square">
            <a:spAutoFit/>
          </a:bodyPr>
          <a:lstStyle/>
          <a:p>
            <a:pPr marL="342900" lvl="0" indent="-342900">
              <a:lnSpc>
                <a:spcPct val="150000"/>
              </a:lnSpc>
              <a:buSzPts val="1100"/>
              <a:buFont typeface="Symbol" panose="05050102010706020507" pitchFamily="18" charset="2"/>
              <a:buChar char=""/>
            </a:pPr>
            <a:r>
              <a:rPr lang="fr-FR" sz="1100" dirty="0">
                <a:effectLst/>
                <a:latin typeface="Conthrax Sb" panose="020B0707020201080204" pitchFamily="34" charset="0"/>
                <a:ea typeface="Times New Roman" panose="02020603050405020304" pitchFamily="18" charset="0"/>
                <a:cs typeface="Times New Roman" panose="02020603050405020304" pitchFamily="18" charset="0"/>
              </a:rPr>
              <a:t>Simulation vidéo HPM e</a:t>
            </a:r>
            <a:r>
              <a:rPr lang="fr-FR" sz="1100" dirty="0">
                <a:latin typeface="Conthrax Sb" panose="020B0707020201080204" pitchFamily="34" charset="0"/>
                <a:ea typeface="Times New Roman" panose="02020603050405020304" pitchFamily="18" charset="0"/>
                <a:cs typeface="Times New Roman" panose="02020603050405020304" pitchFamily="18" charset="0"/>
              </a:rPr>
              <a:t>xistant</a:t>
            </a:r>
          </a:p>
          <a:p>
            <a:pPr marL="342900" lvl="0" indent="-342900">
              <a:lnSpc>
                <a:spcPct val="150000"/>
              </a:lnSpc>
              <a:buSzPts val="1100"/>
              <a:buFont typeface="Symbol" panose="05050102010706020507" pitchFamily="18" charset="2"/>
              <a:buChar char=""/>
            </a:pPr>
            <a:r>
              <a:rPr lang="fr-FR" sz="1100" dirty="0">
                <a:effectLst/>
                <a:latin typeface="Conthrax Sb" panose="020B0707020201080204" pitchFamily="34" charset="0"/>
                <a:ea typeface="Times New Roman" panose="02020603050405020304" pitchFamily="18" charset="0"/>
                <a:cs typeface="Times New Roman" panose="02020603050405020304" pitchFamily="18" charset="0"/>
              </a:rPr>
              <a:t>Simulation vidéo HPM projet</a:t>
            </a:r>
            <a:r>
              <a:rPr lang="fr-FR" sz="1100" dirty="0">
                <a:latin typeface="Conthrax Sb" panose="020B0707020201080204" pitchFamily="34" charset="0"/>
                <a:ea typeface="Times New Roman" panose="02020603050405020304" pitchFamily="18" charset="0"/>
                <a:cs typeface="Times New Roman" panose="02020603050405020304" pitchFamily="18" charset="0"/>
              </a:rPr>
              <a:t> </a:t>
            </a:r>
          </a:p>
          <a:p>
            <a:pPr marL="342900" lvl="0" indent="-342900">
              <a:lnSpc>
                <a:spcPct val="150000"/>
              </a:lnSpc>
              <a:buSzPts val="1100"/>
              <a:buFont typeface="Symbol" panose="05050102010706020507" pitchFamily="18" charset="2"/>
              <a:buChar char=""/>
            </a:pPr>
            <a:r>
              <a:rPr lang="fr-FR" sz="1100" dirty="0">
                <a:effectLst/>
                <a:latin typeface="Conthrax Sb" panose="020B0707020201080204" pitchFamily="34" charset="0"/>
                <a:ea typeface="Times New Roman" panose="02020603050405020304" pitchFamily="18" charset="0"/>
                <a:cs typeface="Times New Roman" panose="02020603050405020304" pitchFamily="18" charset="0"/>
              </a:rPr>
              <a:t>Simulation vidéo HPS e</a:t>
            </a:r>
            <a:r>
              <a:rPr lang="fr-FR" sz="1100" dirty="0">
                <a:latin typeface="Conthrax Sb" panose="020B0707020201080204" pitchFamily="34" charset="0"/>
                <a:ea typeface="Times New Roman" panose="02020603050405020304" pitchFamily="18" charset="0"/>
                <a:cs typeface="Times New Roman" panose="02020603050405020304" pitchFamily="18" charset="0"/>
              </a:rPr>
              <a:t>xistant </a:t>
            </a:r>
          </a:p>
          <a:p>
            <a:pPr marL="342900" lvl="0" indent="-342900">
              <a:lnSpc>
                <a:spcPct val="150000"/>
              </a:lnSpc>
              <a:buSzPts val="1100"/>
              <a:buFont typeface="Symbol" panose="05050102010706020507" pitchFamily="18" charset="2"/>
              <a:buChar char=""/>
            </a:pPr>
            <a:r>
              <a:rPr lang="fr-FR" sz="1100" dirty="0">
                <a:effectLst/>
                <a:latin typeface="Conthrax Sb" panose="020B0707020201080204" pitchFamily="34" charset="0"/>
                <a:ea typeface="Times New Roman" panose="02020603050405020304" pitchFamily="18" charset="0"/>
                <a:cs typeface="Times New Roman" panose="02020603050405020304" pitchFamily="18" charset="0"/>
              </a:rPr>
              <a:t>Simulation vidéo HPS projet</a:t>
            </a:r>
            <a:r>
              <a:rPr lang="fr-FR" sz="1100" dirty="0">
                <a:latin typeface="Conthrax Sb" panose="020B0707020201080204" pitchFamily="34" charset="0"/>
                <a:ea typeface="Times New Roman" panose="02020603050405020304" pitchFamily="18" charset="0"/>
                <a:cs typeface="Times New Roman" panose="02020603050405020304" pitchFamily="18" charset="0"/>
              </a:rPr>
              <a:t> </a:t>
            </a:r>
          </a:p>
          <a:p>
            <a:pPr marL="342900" lvl="0" indent="-342900">
              <a:lnSpc>
                <a:spcPct val="150000"/>
              </a:lnSpc>
              <a:buSzPts val="1100"/>
              <a:buFont typeface="Symbol" panose="05050102010706020507" pitchFamily="18" charset="2"/>
              <a:buChar char=""/>
            </a:pPr>
            <a:endParaRPr lang="fr-FR" sz="1100" dirty="0">
              <a:effectLst/>
              <a:latin typeface="Conthrax Sb" panose="020B0707020201080204" pitchFamily="34" charset="0"/>
              <a:ea typeface="Times New Roman" panose="02020603050405020304" pitchFamily="18" charset="0"/>
              <a:cs typeface="Times New Roman" panose="02020603050405020304" pitchFamily="18" charset="0"/>
            </a:endParaRPr>
          </a:p>
          <a:p>
            <a:pPr lvl="0">
              <a:lnSpc>
                <a:spcPct val="150000"/>
              </a:lnSpc>
              <a:buSzPts val="1100"/>
            </a:pPr>
            <a:r>
              <a:rPr lang="fr-FR" sz="900" dirty="0">
                <a:latin typeface="Conthrax Sb" panose="020B0707020201080204" pitchFamily="34" charset="0"/>
                <a:ea typeface="Times New Roman" panose="02020603050405020304" pitchFamily="18" charset="0"/>
                <a:cs typeface="Times New Roman" panose="02020603050405020304" pitchFamily="18" charset="0"/>
              </a:rPr>
              <a:t>HPM (Heure de Pointe du Matin)  -   HPS (Heure de Pointe du Soir)</a:t>
            </a:r>
            <a:endParaRPr lang="fr-FR" sz="900" dirty="0">
              <a:effectLst/>
              <a:latin typeface="Conthrax Sb" panose="020B070702020108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070657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Connecteur droit 6">
            <a:extLst>
              <a:ext uri="{FF2B5EF4-FFF2-40B4-BE49-F238E27FC236}">
                <a16:creationId xmlns:a16="http://schemas.microsoft.com/office/drawing/2014/main" id="{154B440D-3D9D-1C9A-88F3-B0D0DD01F1EB}"/>
              </a:ext>
            </a:extLst>
          </p:cNvPr>
          <p:cNvCxnSpPr/>
          <p:nvPr/>
        </p:nvCxnSpPr>
        <p:spPr>
          <a:xfrm>
            <a:off x="0" y="6263074"/>
            <a:ext cx="12192000"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ZoneTexte 4">
            <a:extLst>
              <a:ext uri="{FF2B5EF4-FFF2-40B4-BE49-F238E27FC236}">
                <a16:creationId xmlns:a16="http://schemas.microsoft.com/office/drawing/2014/main" id="{61287357-8181-37B3-7290-F35605AA19C4}"/>
              </a:ext>
            </a:extLst>
          </p:cNvPr>
          <p:cNvSpPr txBox="1"/>
          <p:nvPr/>
        </p:nvSpPr>
        <p:spPr>
          <a:xfrm>
            <a:off x="5724525" y="6124575"/>
            <a:ext cx="742950" cy="276999"/>
          </a:xfrm>
          <a:prstGeom prst="rect">
            <a:avLst/>
          </a:prstGeom>
          <a:solidFill>
            <a:schemeClr val="bg1"/>
          </a:solidFill>
        </p:spPr>
        <p:txBody>
          <a:bodyPr wrap="square" rtlCol="0">
            <a:spAutoFit/>
          </a:bodyPr>
          <a:lstStyle/>
          <a:p>
            <a:pPr algn="ctr"/>
            <a:r>
              <a:rPr lang="fr-FR" sz="1200" b="1" dirty="0">
                <a:solidFill>
                  <a:srgbClr val="C00000"/>
                </a:solidFill>
              </a:rPr>
              <a:t>24</a:t>
            </a:r>
          </a:p>
        </p:txBody>
      </p:sp>
      <p:pic>
        <p:nvPicPr>
          <p:cNvPr id="8" name="Image 7">
            <a:extLst>
              <a:ext uri="{FF2B5EF4-FFF2-40B4-BE49-F238E27FC236}">
                <a16:creationId xmlns:a16="http://schemas.microsoft.com/office/drawing/2014/main" id="{63F62ED0-4C01-6E2E-5332-0B06E42F0A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84" y="6285015"/>
            <a:ext cx="431803" cy="563463"/>
          </a:xfrm>
          <a:prstGeom prst="rect">
            <a:avLst/>
          </a:prstGeom>
        </p:spPr>
      </p:pic>
      <p:grpSp>
        <p:nvGrpSpPr>
          <p:cNvPr id="11" name="Groupe 10">
            <a:extLst>
              <a:ext uri="{FF2B5EF4-FFF2-40B4-BE49-F238E27FC236}">
                <a16:creationId xmlns:a16="http://schemas.microsoft.com/office/drawing/2014/main" id="{1A9D0E6E-0E94-9803-F2D0-E515D50FD226}"/>
              </a:ext>
            </a:extLst>
          </p:cNvPr>
          <p:cNvGrpSpPr/>
          <p:nvPr/>
        </p:nvGrpSpPr>
        <p:grpSpPr>
          <a:xfrm>
            <a:off x="10677566" y="6314462"/>
            <a:ext cx="1646157" cy="471832"/>
            <a:chOff x="10677566" y="6314462"/>
            <a:chExt cx="1646157" cy="471832"/>
          </a:xfrm>
        </p:grpSpPr>
        <p:pic>
          <p:nvPicPr>
            <p:cNvPr id="9" name="Image 8">
              <a:extLst>
                <a:ext uri="{FF2B5EF4-FFF2-40B4-BE49-F238E27FC236}">
                  <a16:creationId xmlns:a16="http://schemas.microsoft.com/office/drawing/2014/main" id="{0E06C223-2662-91ED-6E46-A8F406F842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9462" y="6314462"/>
              <a:ext cx="1122366" cy="174224"/>
            </a:xfrm>
            <a:prstGeom prst="rect">
              <a:avLst/>
            </a:prstGeom>
          </p:spPr>
        </p:pic>
        <p:sp>
          <p:nvSpPr>
            <p:cNvPr id="10" name="ZoneTexte 9">
              <a:extLst>
                <a:ext uri="{FF2B5EF4-FFF2-40B4-BE49-F238E27FC236}">
                  <a16:creationId xmlns:a16="http://schemas.microsoft.com/office/drawing/2014/main" id="{12CB746D-7098-51C6-B7C5-C6765E5E5FCE}"/>
                </a:ext>
              </a:extLst>
            </p:cNvPr>
            <p:cNvSpPr txBox="1"/>
            <p:nvPr/>
          </p:nvSpPr>
          <p:spPr>
            <a:xfrm>
              <a:off x="10677566" y="6540073"/>
              <a:ext cx="1646157" cy="246221"/>
            </a:xfrm>
            <a:prstGeom prst="rect">
              <a:avLst/>
            </a:prstGeom>
            <a:noFill/>
          </p:spPr>
          <p:txBody>
            <a:bodyPr wrap="square" rtlCol="0">
              <a:spAutoFit/>
            </a:bodyPr>
            <a:lstStyle/>
            <a:p>
              <a:pPr algn="ctr">
                <a:buClr>
                  <a:srgbClr val="99CC33"/>
                </a:buClr>
                <a:buSzPct val="70000"/>
              </a:pPr>
              <a:r>
                <a:rPr lang="fr-FR" sz="500" dirty="0">
                  <a:latin typeface="Conthrax Sb" panose="020B0707020201080204" pitchFamily="34" charset="0"/>
                </a:rPr>
                <a:t>285 Rue Jean Rostand</a:t>
              </a:r>
            </a:p>
            <a:p>
              <a:pPr algn="ctr">
                <a:buClr>
                  <a:srgbClr val="99CC33"/>
                </a:buClr>
                <a:buSzPct val="70000"/>
              </a:pPr>
              <a:r>
                <a:rPr lang="fr-FR" sz="500" dirty="0">
                  <a:latin typeface="Conthrax Sb" panose="020B0707020201080204" pitchFamily="34" charset="0"/>
                </a:rPr>
                <a:t>26800 PORTES LES VALENCE</a:t>
              </a:r>
            </a:p>
          </p:txBody>
        </p:sp>
      </p:grpSp>
      <p:sp>
        <p:nvSpPr>
          <p:cNvPr id="12" name="ZoneTexte 11">
            <a:extLst>
              <a:ext uri="{FF2B5EF4-FFF2-40B4-BE49-F238E27FC236}">
                <a16:creationId xmlns:a16="http://schemas.microsoft.com/office/drawing/2014/main" id="{2A3B2200-25C7-ED10-7219-E55E8B7F4945}"/>
              </a:ext>
            </a:extLst>
          </p:cNvPr>
          <p:cNvSpPr txBox="1"/>
          <p:nvPr/>
        </p:nvSpPr>
        <p:spPr>
          <a:xfrm>
            <a:off x="185737" y="225593"/>
            <a:ext cx="11820525" cy="400110"/>
          </a:xfrm>
          <a:prstGeom prst="rect">
            <a:avLst/>
          </a:prstGeom>
          <a:noFill/>
        </p:spPr>
        <p:txBody>
          <a:bodyPr wrap="square" rtlCol="0">
            <a:spAutoFit/>
          </a:bodyPr>
          <a:lstStyle/>
          <a:p>
            <a:pPr algn="r"/>
            <a:r>
              <a:rPr lang="fr-FR" sz="2000" dirty="0">
                <a:solidFill>
                  <a:srgbClr val="C00000"/>
                </a:solidFill>
                <a:latin typeface="Conthrax Sb" panose="020B0707020201080204" pitchFamily="34" charset="0"/>
              </a:rPr>
              <a:t>Identité visuelle</a:t>
            </a:r>
          </a:p>
        </p:txBody>
      </p:sp>
      <p:sp>
        <p:nvSpPr>
          <p:cNvPr id="4" name="ZoneTexte 3">
            <a:extLst>
              <a:ext uri="{FF2B5EF4-FFF2-40B4-BE49-F238E27FC236}">
                <a16:creationId xmlns:a16="http://schemas.microsoft.com/office/drawing/2014/main" id="{A452AB8C-DCA3-77A7-6E8B-779793B32962}"/>
              </a:ext>
            </a:extLst>
          </p:cNvPr>
          <p:cNvSpPr txBox="1"/>
          <p:nvPr/>
        </p:nvSpPr>
        <p:spPr>
          <a:xfrm>
            <a:off x="185737" y="511634"/>
            <a:ext cx="11820525" cy="338554"/>
          </a:xfrm>
          <a:prstGeom prst="rect">
            <a:avLst/>
          </a:prstGeom>
          <a:noFill/>
        </p:spPr>
        <p:txBody>
          <a:bodyPr wrap="square" rtlCol="0">
            <a:spAutoFit/>
          </a:bodyPr>
          <a:lstStyle/>
          <a:p>
            <a:pPr algn="r"/>
            <a:r>
              <a:rPr lang="fr-FR" sz="1600" dirty="0">
                <a:solidFill>
                  <a:srgbClr val="C00000"/>
                </a:solidFill>
                <a:latin typeface="Conthrax Sb" panose="020B0707020201080204" pitchFamily="34" charset="0"/>
              </a:rPr>
              <a:t>- Mobiliers / Revêtements -</a:t>
            </a:r>
          </a:p>
        </p:txBody>
      </p:sp>
      <p:grpSp>
        <p:nvGrpSpPr>
          <p:cNvPr id="26" name="Groupe 25">
            <a:extLst>
              <a:ext uri="{FF2B5EF4-FFF2-40B4-BE49-F238E27FC236}">
                <a16:creationId xmlns:a16="http://schemas.microsoft.com/office/drawing/2014/main" id="{0CA8778A-E94D-6333-5ED6-6E6CCC5525D5}"/>
              </a:ext>
            </a:extLst>
          </p:cNvPr>
          <p:cNvGrpSpPr/>
          <p:nvPr/>
        </p:nvGrpSpPr>
        <p:grpSpPr>
          <a:xfrm>
            <a:off x="1817618" y="911744"/>
            <a:ext cx="8859948" cy="5074332"/>
            <a:chOff x="800097" y="1005595"/>
            <a:chExt cx="8556761" cy="4892147"/>
          </a:xfrm>
        </p:grpSpPr>
        <p:pic>
          <p:nvPicPr>
            <p:cNvPr id="3" name="Image 2">
              <a:extLst>
                <a:ext uri="{FF2B5EF4-FFF2-40B4-BE49-F238E27FC236}">
                  <a16:creationId xmlns:a16="http://schemas.microsoft.com/office/drawing/2014/main" id="{08BE4367-07F3-1AF0-071E-02F12113F875}"/>
                </a:ext>
              </a:extLst>
            </p:cNvPr>
            <p:cNvPicPr>
              <a:picLocks noChangeAspect="1"/>
            </p:cNvPicPr>
            <p:nvPr/>
          </p:nvPicPr>
          <p:blipFill rotWithShape="1">
            <a:blip r:embed="rId4">
              <a:extLst>
                <a:ext uri="{28A0092B-C50C-407E-A947-70E740481C1C}">
                  <a14:useLocalDpi xmlns:a14="http://schemas.microsoft.com/office/drawing/2010/main" val="0"/>
                </a:ext>
              </a:extLst>
            </a:blip>
            <a:srcRect l="51944" t="18519" r="19722" b="22407"/>
            <a:stretch/>
          </p:blipFill>
          <p:spPr>
            <a:xfrm rot="5400000">
              <a:off x="1483168" y="322525"/>
              <a:ext cx="2423405" cy="3789546"/>
            </a:xfrm>
            <a:prstGeom prst="rect">
              <a:avLst/>
            </a:prstGeom>
          </p:spPr>
        </p:pic>
        <p:pic>
          <p:nvPicPr>
            <p:cNvPr id="13" name="Image 12">
              <a:extLst>
                <a:ext uri="{FF2B5EF4-FFF2-40B4-BE49-F238E27FC236}">
                  <a16:creationId xmlns:a16="http://schemas.microsoft.com/office/drawing/2014/main" id="{BBCE14D7-5C39-3A68-1FD3-AA5DB843945B}"/>
                </a:ext>
              </a:extLst>
            </p:cNvPr>
            <p:cNvPicPr>
              <a:picLocks noChangeAspect="1"/>
            </p:cNvPicPr>
            <p:nvPr/>
          </p:nvPicPr>
          <p:blipFill rotWithShape="1">
            <a:blip r:embed="rId5">
              <a:extLst>
                <a:ext uri="{28A0092B-C50C-407E-A947-70E740481C1C}">
                  <a14:useLocalDpi xmlns:a14="http://schemas.microsoft.com/office/drawing/2010/main" val="0"/>
                </a:ext>
              </a:extLst>
            </a:blip>
            <a:srcRect l="8229" t="48611" r="70625" b="16052"/>
            <a:stretch/>
          </p:blipFill>
          <p:spPr>
            <a:xfrm>
              <a:off x="4757737" y="1005595"/>
              <a:ext cx="1933575" cy="2423405"/>
            </a:xfrm>
            <a:prstGeom prst="rect">
              <a:avLst/>
            </a:prstGeom>
          </p:spPr>
        </p:pic>
        <p:pic>
          <p:nvPicPr>
            <p:cNvPr id="21" name="Image 20">
              <a:extLst>
                <a:ext uri="{FF2B5EF4-FFF2-40B4-BE49-F238E27FC236}">
                  <a16:creationId xmlns:a16="http://schemas.microsoft.com/office/drawing/2014/main" id="{71DF6B3A-1B8F-1537-DDD3-2E9DB16E7566}"/>
                </a:ext>
              </a:extLst>
            </p:cNvPr>
            <p:cNvPicPr>
              <a:picLocks noChangeAspect="1"/>
            </p:cNvPicPr>
            <p:nvPr/>
          </p:nvPicPr>
          <p:blipFill rotWithShape="1">
            <a:blip r:embed="rId6">
              <a:extLst>
                <a:ext uri="{28A0092B-C50C-407E-A947-70E740481C1C}">
                  <a14:useLocalDpi xmlns:a14="http://schemas.microsoft.com/office/drawing/2010/main" val="0"/>
                </a:ext>
              </a:extLst>
            </a:blip>
            <a:srcRect l="48429" t="35158" r="17917" b="23981"/>
            <a:stretch/>
          </p:blipFill>
          <p:spPr>
            <a:xfrm rot="5400000">
              <a:off x="696933" y="3687572"/>
              <a:ext cx="2307997" cy="2101669"/>
            </a:xfrm>
            <a:prstGeom prst="rect">
              <a:avLst/>
            </a:prstGeom>
          </p:spPr>
        </p:pic>
        <p:pic>
          <p:nvPicPr>
            <p:cNvPr id="23" name="Image 22">
              <a:extLst>
                <a:ext uri="{FF2B5EF4-FFF2-40B4-BE49-F238E27FC236}">
                  <a16:creationId xmlns:a16="http://schemas.microsoft.com/office/drawing/2014/main" id="{C52462A5-34F8-6CC5-9243-CB47C07329EB}"/>
                </a:ext>
              </a:extLst>
            </p:cNvPr>
            <p:cNvPicPr>
              <a:picLocks noChangeAspect="1"/>
            </p:cNvPicPr>
            <p:nvPr/>
          </p:nvPicPr>
          <p:blipFill rotWithShape="1">
            <a:blip r:embed="rId7">
              <a:extLst>
                <a:ext uri="{28A0092B-C50C-407E-A947-70E740481C1C}">
                  <a14:useLocalDpi xmlns:a14="http://schemas.microsoft.com/office/drawing/2010/main" val="0"/>
                </a:ext>
              </a:extLst>
            </a:blip>
            <a:srcRect l="11354" t="43889" r="48438" b="11444"/>
            <a:stretch/>
          </p:blipFill>
          <p:spPr>
            <a:xfrm>
              <a:off x="3014661" y="3584407"/>
              <a:ext cx="2776539" cy="2313335"/>
            </a:xfrm>
            <a:prstGeom prst="rect">
              <a:avLst/>
            </a:prstGeom>
          </p:spPr>
        </p:pic>
        <p:pic>
          <p:nvPicPr>
            <p:cNvPr id="25" name="Image 24">
              <a:extLst>
                <a:ext uri="{FF2B5EF4-FFF2-40B4-BE49-F238E27FC236}">
                  <a16:creationId xmlns:a16="http://schemas.microsoft.com/office/drawing/2014/main" id="{3A20069B-CD8A-90F6-8ADE-613B2E742EEF}"/>
                </a:ext>
              </a:extLst>
            </p:cNvPr>
            <p:cNvPicPr>
              <a:picLocks noChangeAspect="1"/>
            </p:cNvPicPr>
            <p:nvPr/>
          </p:nvPicPr>
          <p:blipFill rotWithShape="1">
            <a:blip r:embed="rId8">
              <a:extLst>
                <a:ext uri="{28A0092B-C50C-407E-A947-70E740481C1C}">
                  <a14:useLocalDpi xmlns:a14="http://schemas.microsoft.com/office/drawing/2010/main" val="0"/>
                </a:ext>
              </a:extLst>
            </a:blip>
            <a:srcRect l="22708" t="20416" r="20833" b="28472"/>
            <a:stretch/>
          </p:blipFill>
          <p:spPr>
            <a:xfrm>
              <a:off x="5904094" y="3584406"/>
              <a:ext cx="3452764" cy="2307993"/>
            </a:xfrm>
            <a:prstGeom prst="rect">
              <a:avLst/>
            </a:prstGeom>
          </p:spPr>
        </p:pic>
        <p:pic>
          <p:nvPicPr>
            <p:cNvPr id="17" name="Image 16">
              <a:extLst>
                <a:ext uri="{FF2B5EF4-FFF2-40B4-BE49-F238E27FC236}">
                  <a16:creationId xmlns:a16="http://schemas.microsoft.com/office/drawing/2014/main" id="{AD326A7A-DB71-7B63-6787-6CB1A2FDA9BC}"/>
                </a:ext>
              </a:extLst>
            </p:cNvPr>
            <p:cNvPicPr>
              <a:picLocks noChangeAspect="1"/>
            </p:cNvPicPr>
            <p:nvPr/>
          </p:nvPicPr>
          <p:blipFill rotWithShape="1">
            <a:blip r:embed="rId9">
              <a:extLst>
                <a:ext uri="{28A0092B-C50C-407E-A947-70E740481C1C}">
                  <a14:useLocalDpi xmlns:a14="http://schemas.microsoft.com/office/drawing/2010/main" val="0"/>
                </a:ext>
              </a:extLst>
            </a:blip>
            <a:srcRect l="39375" t="50000" r="21979"/>
            <a:stretch/>
          </p:blipFill>
          <p:spPr>
            <a:xfrm>
              <a:off x="6859405" y="1005595"/>
              <a:ext cx="2497453" cy="2423405"/>
            </a:xfrm>
            <a:prstGeom prst="rect">
              <a:avLst/>
            </a:prstGeom>
          </p:spPr>
        </p:pic>
      </p:grpSp>
    </p:spTree>
    <p:extLst>
      <p:ext uri="{BB962C8B-B14F-4D97-AF65-F5344CB8AC3E}">
        <p14:creationId xmlns:p14="http://schemas.microsoft.com/office/powerpoint/2010/main" val="35067439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78A0705E-267E-D3F6-05F2-82BA3E328755}"/>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Effect>
                      <a14:brightnessContrast bright="20000" contrast="-26000"/>
                    </a14:imgEffect>
                  </a14:imgLayer>
                </a14:imgProps>
              </a:ext>
            </a:extLst>
          </a:blip>
          <a:stretch>
            <a:fillRect/>
          </a:stretch>
        </p:blipFill>
        <p:spPr>
          <a:xfrm>
            <a:off x="2400297" y="329912"/>
            <a:ext cx="7391400" cy="6034926"/>
          </a:xfrm>
          <a:prstGeom prst="rect">
            <a:avLst/>
          </a:prstGeom>
          <a:effectLst>
            <a:reflection stA="0" endPos="65000" dist="50800" dir="5400000" sy="-100000" algn="bl" rotWithShape="0"/>
          </a:effectLst>
        </p:spPr>
      </p:pic>
      <p:pic>
        <p:nvPicPr>
          <p:cNvPr id="4" name="Image 3">
            <a:extLst>
              <a:ext uri="{FF2B5EF4-FFF2-40B4-BE49-F238E27FC236}">
                <a16:creationId xmlns:a16="http://schemas.microsoft.com/office/drawing/2014/main" id="{DEDDB752-AE20-6A8B-ECA4-C542B734AE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7033" y="6364838"/>
            <a:ext cx="1783191" cy="276803"/>
          </a:xfrm>
          <a:prstGeom prst="rect">
            <a:avLst/>
          </a:prstGeom>
        </p:spPr>
      </p:pic>
      <p:pic>
        <p:nvPicPr>
          <p:cNvPr id="5" name="Image 4">
            <a:extLst>
              <a:ext uri="{FF2B5EF4-FFF2-40B4-BE49-F238E27FC236}">
                <a16:creationId xmlns:a16="http://schemas.microsoft.com/office/drawing/2014/main" id="{4DC8139F-D717-EEB6-7A57-381AD38A64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54623" y="174481"/>
            <a:ext cx="1682750" cy="2195830"/>
          </a:xfrm>
          <a:prstGeom prst="rect">
            <a:avLst/>
          </a:prstGeom>
        </p:spPr>
      </p:pic>
      <p:sp>
        <p:nvSpPr>
          <p:cNvPr id="6" name="ZoneTexte 5">
            <a:extLst>
              <a:ext uri="{FF2B5EF4-FFF2-40B4-BE49-F238E27FC236}">
                <a16:creationId xmlns:a16="http://schemas.microsoft.com/office/drawing/2014/main" id="{F03175DB-B06B-E872-6DD3-E75428647047}"/>
              </a:ext>
            </a:extLst>
          </p:cNvPr>
          <p:cNvSpPr txBox="1"/>
          <p:nvPr/>
        </p:nvSpPr>
        <p:spPr>
          <a:xfrm>
            <a:off x="10173817" y="6503141"/>
            <a:ext cx="1900687" cy="276999"/>
          </a:xfrm>
          <a:prstGeom prst="rect">
            <a:avLst/>
          </a:prstGeom>
          <a:noFill/>
        </p:spPr>
        <p:txBody>
          <a:bodyPr wrap="square" rtlCol="0">
            <a:spAutoFit/>
          </a:bodyPr>
          <a:lstStyle/>
          <a:p>
            <a:pPr>
              <a:buClr>
                <a:srgbClr val="99CC33"/>
              </a:buClr>
              <a:buSzPct val="70000"/>
            </a:pPr>
            <a:r>
              <a:rPr lang="fr-FR" sz="1200" dirty="0">
                <a:latin typeface="Conthrax Sb" panose="020B0707020201080204" pitchFamily="34" charset="0"/>
              </a:rPr>
              <a:t>Novembre 2022</a:t>
            </a:r>
          </a:p>
        </p:txBody>
      </p:sp>
      <p:sp>
        <p:nvSpPr>
          <p:cNvPr id="7" name="ZoneTexte 6">
            <a:extLst>
              <a:ext uri="{FF2B5EF4-FFF2-40B4-BE49-F238E27FC236}">
                <a16:creationId xmlns:a16="http://schemas.microsoft.com/office/drawing/2014/main" id="{DFB4FEA6-3DBE-F3C3-F351-D04E8A3CF2FD}"/>
              </a:ext>
            </a:extLst>
          </p:cNvPr>
          <p:cNvSpPr txBox="1"/>
          <p:nvPr/>
        </p:nvSpPr>
        <p:spPr>
          <a:xfrm>
            <a:off x="285750" y="3013501"/>
            <a:ext cx="11391900" cy="830997"/>
          </a:xfrm>
          <a:prstGeom prst="rect">
            <a:avLst/>
          </a:prstGeom>
          <a:noFill/>
        </p:spPr>
        <p:txBody>
          <a:bodyPr wrap="square" rtlCol="0">
            <a:spAutoFit/>
          </a:bodyPr>
          <a:lstStyle/>
          <a:p>
            <a:pPr algn="ctr">
              <a:buClr>
                <a:srgbClr val="99CC33"/>
              </a:buClr>
              <a:buSzPct val="70000"/>
            </a:pPr>
            <a:r>
              <a:rPr lang="fr-FR" sz="4800" dirty="0">
                <a:solidFill>
                  <a:srgbClr val="C00000"/>
                </a:solidFill>
                <a:latin typeface="Conthrax Sb" panose="020B0707020201080204" pitchFamily="34" charset="0"/>
              </a:rPr>
              <a:t>MERCI DE VOTRE ECOUTE</a:t>
            </a:r>
          </a:p>
        </p:txBody>
      </p:sp>
    </p:spTree>
    <p:extLst>
      <p:ext uri="{BB962C8B-B14F-4D97-AF65-F5344CB8AC3E}">
        <p14:creationId xmlns:p14="http://schemas.microsoft.com/office/powerpoint/2010/main" val="15416197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Connecteur droit 6">
            <a:extLst>
              <a:ext uri="{FF2B5EF4-FFF2-40B4-BE49-F238E27FC236}">
                <a16:creationId xmlns:a16="http://schemas.microsoft.com/office/drawing/2014/main" id="{154B440D-3D9D-1C9A-88F3-B0D0DD01F1EB}"/>
              </a:ext>
            </a:extLst>
          </p:cNvPr>
          <p:cNvCxnSpPr/>
          <p:nvPr/>
        </p:nvCxnSpPr>
        <p:spPr>
          <a:xfrm>
            <a:off x="0" y="6263074"/>
            <a:ext cx="12192000"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ZoneTexte 4">
            <a:extLst>
              <a:ext uri="{FF2B5EF4-FFF2-40B4-BE49-F238E27FC236}">
                <a16:creationId xmlns:a16="http://schemas.microsoft.com/office/drawing/2014/main" id="{61287357-8181-37B3-7290-F35605AA19C4}"/>
              </a:ext>
            </a:extLst>
          </p:cNvPr>
          <p:cNvSpPr txBox="1"/>
          <p:nvPr/>
        </p:nvSpPr>
        <p:spPr>
          <a:xfrm>
            <a:off x="5724525" y="6124575"/>
            <a:ext cx="742950" cy="276999"/>
          </a:xfrm>
          <a:prstGeom prst="rect">
            <a:avLst/>
          </a:prstGeom>
          <a:solidFill>
            <a:schemeClr val="bg1"/>
          </a:solidFill>
        </p:spPr>
        <p:txBody>
          <a:bodyPr wrap="square" rtlCol="0">
            <a:spAutoFit/>
          </a:bodyPr>
          <a:lstStyle/>
          <a:p>
            <a:pPr algn="ctr"/>
            <a:r>
              <a:rPr lang="fr-FR" sz="1200" b="1" dirty="0">
                <a:solidFill>
                  <a:srgbClr val="C00000"/>
                </a:solidFill>
              </a:rPr>
              <a:t>2</a:t>
            </a:r>
          </a:p>
        </p:txBody>
      </p:sp>
      <p:pic>
        <p:nvPicPr>
          <p:cNvPr id="8" name="Image 7">
            <a:extLst>
              <a:ext uri="{FF2B5EF4-FFF2-40B4-BE49-F238E27FC236}">
                <a16:creationId xmlns:a16="http://schemas.microsoft.com/office/drawing/2014/main" id="{63F62ED0-4C01-6E2E-5332-0B06E42F0A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84" y="6285015"/>
            <a:ext cx="431803" cy="563463"/>
          </a:xfrm>
          <a:prstGeom prst="rect">
            <a:avLst/>
          </a:prstGeom>
        </p:spPr>
      </p:pic>
      <p:grpSp>
        <p:nvGrpSpPr>
          <p:cNvPr id="11" name="Groupe 10">
            <a:extLst>
              <a:ext uri="{FF2B5EF4-FFF2-40B4-BE49-F238E27FC236}">
                <a16:creationId xmlns:a16="http://schemas.microsoft.com/office/drawing/2014/main" id="{1A9D0E6E-0E94-9803-F2D0-E515D50FD226}"/>
              </a:ext>
            </a:extLst>
          </p:cNvPr>
          <p:cNvGrpSpPr/>
          <p:nvPr/>
        </p:nvGrpSpPr>
        <p:grpSpPr>
          <a:xfrm>
            <a:off x="10677566" y="6314462"/>
            <a:ext cx="1646157" cy="471832"/>
            <a:chOff x="10677566" y="6314462"/>
            <a:chExt cx="1646157" cy="471832"/>
          </a:xfrm>
        </p:grpSpPr>
        <p:pic>
          <p:nvPicPr>
            <p:cNvPr id="9" name="Image 8">
              <a:extLst>
                <a:ext uri="{FF2B5EF4-FFF2-40B4-BE49-F238E27FC236}">
                  <a16:creationId xmlns:a16="http://schemas.microsoft.com/office/drawing/2014/main" id="{0E06C223-2662-91ED-6E46-A8F406F842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9462" y="6314462"/>
              <a:ext cx="1122366" cy="174224"/>
            </a:xfrm>
            <a:prstGeom prst="rect">
              <a:avLst/>
            </a:prstGeom>
          </p:spPr>
        </p:pic>
        <p:sp>
          <p:nvSpPr>
            <p:cNvPr id="10" name="ZoneTexte 9">
              <a:extLst>
                <a:ext uri="{FF2B5EF4-FFF2-40B4-BE49-F238E27FC236}">
                  <a16:creationId xmlns:a16="http://schemas.microsoft.com/office/drawing/2014/main" id="{12CB746D-7098-51C6-B7C5-C6765E5E5FCE}"/>
                </a:ext>
              </a:extLst>
            </p:cNvPr>
            <p:cNvSpPr txBox="1"/>
            <p:nvPr/>
          </p:nvSpPr>
          <p:spPr>
            <a:xfrm>
              <a:off x="10677566" y="6540073"/>
              <a:ext cx="1646157" cy="246221"/>
            </a:xfrm>
            <a:prstGeom prst="rect">
              <a:avLst/>
            </a:prstGeom>
            <a:noFill/>
          </p:spPr>
          <p:txBody>
            <a:bodyPr wrap="square" rtlCol="0">
              <a:spAutoFit/>
            </a:bodyPr>
            <a:lstStyle/>
            <a:p>
              <a:pPr algn="ctr">
                <a:buClr>
                  <a:srgbClr val="99CC33"/>
                </a:buClr>
                <a:buSzPct val="70000"/>
              </a:pPr>
              <a:r>
                <a:rPr lang="fr-FR" sz="500" dirty="0">
                  <a:latin typeface="Conthrax Sb" panose="020B0707020201080204" pitchFamily="34" charset="0"/>
                </a:rPr>
                <a:t>285 Rue Jean Rostand</a:t>
              </a:r>
            </a:p>
            <a:p>
              <a:pPr algn="ctr">
                <a:buClr>
                  <a:srgbClr val="99CC33"/>
                </a:buClr>
                <a:buSzPct val="70000"/>
              </a:pPr>
              <a:r>
                <a:rPr lang="fr-FR" sz="500" dirty="0">
                  <a:latin typeface="Conthrax Sb" panose="020B0707020201080204" pitchFamily="34" charset="0"/>
                </a:rPr>
                <a:t>26800 PORTES LES VALENCE</a:t>
              </a:r>
            </a:p>
          </p:txBody>
        </p:sp>
      </p:grpSp>
      <p:sp>
        <p:nvSpPr>
          <p:cNvPr id="12" name="ZoneTexte 11">
            <a:extLst>
              <a:ext uri="{FF2B5EF4-FFF2-40B4-BE49-F238E27FC236}">
                <a16:creationId xmlns:a16="http://schemas.microsoft.com/office/drawing/2014/main" id="{2A3B2200-25C7-ED10-7219-E55E8B7F4945}"/>
              </a:ext>
            </a:extLst>
          </p:cNvPr>
          <p:cNvSpPr txBox="1"/>
          <p:nvPr/>
        </p:nvSpPr>
        <p:spPr>
          <a:xfrm>
            <a:off x="185737" y="225593"/>
            <a:ext cx="11820525" cy="400110"/>
          </a:xfrm>
          <a:prstGeom prst="rect">
            <a:avLst/>
          </a:prstGeom>
          <a:noFill/>
        </p:spPr>
        <p:txBody>
          <a:bodyPr wrap="square" rtlCol="0">
            <a:spAutoFit/>
          </a:bodyPr>
          <a:lstStyle/>
          <a:p>
            <a:pPr algn="r"/>
            <a:r>
              <a:rPr lang="fr-FR" sz="2000" dirty="0">
                <a:solidFill>
                  <a:srgbClr val="C00000"/>
                </a:solidFill>
                <a:latin typeface="Conthrax Sb" panose="020B0707020201080204" pitchFamily="34" charset="0"/>
              </a:rPr>
              <a:t>Etat des lieux / Structuration urbaine</a:t>
            </a:r>
          </a:p>
        </p:txBody>
      </p:sp>
      <p:pic>
        <p:nvPicPr>
          <p:cNvPr id="2" name="Image 1">
            <a:extLst>
              <a:ext uri="{FF2B5EF4-FFF2-40B4-BE49-F238E27FC236}">
                <a16:creationId xmlns:a16="http://schemas.microsoft.com/office/drawing/2014/main" id="{FA3E80F7-3BB5-4E1B-2655-AFC5EDB0D956}"/>
              </a:ext>
            </a:extLst>
          </p:cNvPr>
          <p:cNvPicPr>
            <a:picLocks noChangeAspect="1"/>
          </p:cNvPicPr>
          <p:nvPr/>
        </p:nvPicPr>
        <p:blipFill rotWithShape="1">
          <a:blip r:embed="rId4">
            <a:extLst>
              <a:ext uri="{28A0092B-C50C-407E-A947-70E740481C1C}">
                <a14:useLocalDpi xmlns:a14="http://schemas.microsoft.com/office/drawing/2010/main" val="0"/>
              </a:ext>
            </a:extLst>
          </a:blip>
          <a:srcRect l="12522" t="2364" r="12374" b="2543"/>
          <a:stretch/>
        </p:blipFill>
        <p:spPr bwMode="auto">
          <a:xfrm rot="16200000">
            <a:off x="4576711" y="-1328226"/>
            <a:ext cx="5242340" cy="9386258"/>
          </a:xfrm>
          <a:prstGeom prst="rect">
            <a:avLst/>
          </a:prstGeom>
          <a:noFill/>
          <a:ln>
            <a:noFill/>
          </a:ln>
          <a:extLst>
            <a:ext uri="{53640926-AAD7-44D8-BBD7-CCE9431645EC}">
              <a14:shadowObscured xmlns:a14="http://schemas.microsoft.com/office/drawing/2010/main"/>
            </a:ext>
          </a:extLst>
        </p:spPr>
      </p:pic>
      <p:sp>
        <p:nvSpPr>
          <p:cNvPr id="4" name="ZoneTexte 3">
            <a:extLst>
              <a:ext uri="{FF2B5EF4-FFF2-40B4-BE49-F238E27FC236}">
                <a16:creationId xmlns:a16="http://schemas.microsoft.com/office/drawing/2014/main" id="{05BD5889-0975-AFEF-C6AD-70389F967A69}"/>
              </a:ext>
            </a:extLst>
          </p:cNvPr>
          <p:cNvSpPr txBox="1"/>
          <p:nvPr/>
        </p:nvSpPr>
        <p:spPr>
          <a:xfrm>
            <a:off x="177474" y="225593"/>
            <a:ext cx="2319014" cy="6096862"/>
          </a:xfrm>
          <a:prstGeom prst="rect">
            <a:avLst/>
          </a:prstGeom>
          <a:noFill/>
        </p:spPr>
        <p:txBody>
          <a:bodyPr wrap="square">
            <a:spAutoFit/>
          </a:bodyPr>
          <a:lstStyle/>
          <a:p>
            <a:pPr marL="171450" indent="-171450">
              <a:lnSpc>
                <a:spcPct val="150000"/>
              </a:lnSpc>
              <a:buFont typeface="Arial" panose="020B0604020202020204" pitchFamily="34" charset="0"/>
              <a:buChar char="•"/>
            </a:pPr>
            <a:r>
              <a:rPr lang="fr-FR" sz="900" dirty="0">
                <a:effectLst/>
                <a:latin typeface="Conthrax Sb" panose="020B0707020201080204" pitchFamily="34" charset="0"/>
                <a:ea typeface="Calibri" panose="020F0502020204030204" pitchFamily="34" charset="0"/>
                <a:cs typeface="Times New Roman" panose="02020603050405020304" pitchFamily="18" charset="0"/>
              </a:rPr>
              <a:t>Le bâti est dense autour de l’Avenue du Mont Ventoux.</a:t>
            </a:r>
          </a:p>
          <a:p>
            <a:pPr marL="171450" indent="-171450">
              <a:lnSpc>
                <a:spcPct val="150000"/>
              </a:lnSpc>
              <a:buFont typeface="Arial" panose="020B0604020202020204" pitchFamily="34" charset="0"/>
              <a:buChar char="•"/>
            </a:pPr>
            <a:r>
              <a:rPr lang="fr-FR" sz="900" dirty="0">
                <a:effectLst/>
                <a:latin typeface="Conthrax Sb" panose="020B0707020201080204" pitchFamily="34" charset="0"/>
                <a:ea typeface="Calibri" panose="020F0502020204030204" pitchFamily="34" charset="0"/>
                <a:cs typeface="Times New Roman" panose="02020603050405020304" pitchFamily="18" charset="0"/>
              </a:rPr>
              <a:t>Cette rue étroite constitue la liaison entre l’Ouest de la commune à dominance industrielle et l’Est de la commune où se trouvent les écoles et les complexes sportifs. </a:t>
            </a:r>
            <a:endParaRPr lang="fr-FR" sz="900" dirty="0">
              <a:effectLst/>
              <a:latin typeface="Conthrax Sb" panose="020B0707020201080204" pitchFamily="34" charset="0"/>
              <a:ea typeface="Times New Roman" panose="02020603050405020304" pitchFamily="18" charset="0"/>
              <a:cs typeface="Times New Roman" panose="02020603050405020304" pitchFamily="18" charset="0"/>
            </a:endParaRPr>
          </a:p>
          <a:p>
            <a:pPr marL="171450" indent="-171450">
              <a:lnSpc>
                <a:spcPct val="150000"/>
              </a:lnSpc>
              <a:buFont typeface="Arial" panose="020B0604020202020204" pitchFamily="34" charset="0"/>
              <a:buChar char="•"/>
            </a:pPr>
            <a:r>
              <a:rPr lang="fr-FR" sz="900" dirty="0">
                <a:effectLst/>
                <a:latin typeface="Conthrax Sb" panose="020B0707020201080204" pitchFamily="34" charset="0"/>
                <a:ea typeface="Calibri" panose="020F0502020204030204" pitchFamily="34" charset="0"/>
                <a:cs typeface="Times New Roman" panose="02020603050405020304" pitchFamily="18" charset="0"/>
              </a:rPr>
              <a:t>- L’avenue Louis Pasteur constitue l’entrée de ville depuis le Sud. Le bâti est plus clairsemé autour de cette artère.</a:t>
            </a:r>
            <a:endParaRPr lang="fr-FR" sz="900" dirty="0">
              <a:effectLst/>
              <a:latin typeface="Conthrax Sb" panose="020B0707020201080204" pitchFamily="34" charset="0"/>
              <a:ea typeface="Times New Roman" panose="02020603050405020304" pitchFamily="18" charset="0"/>
              <a:cs typeface="Times New Roman" panose="02020603050405020304" pitchFamily="18" charset="0"/>
            </a:endParaRPr>
          </a:p>
          <a:p>
            <a:pPr marL="171450" indent="-171450">
              <a:lnSpc>
                <a:spcPct val="150000"/>
              </a:lnSpc>
              <a:buFont typeface="Arial" panose="020B0604020202020204" pitchFamily="34" charset="0"/>
              <a:buChar char="•"/>
            </a:pPr>
            <a:r>
              <a:rPr lang="fr-FR" sz="900" dirty="0">
                <a:effectLst/>
                <a:latin typeface="Conthrax Sb" panose="020B0707020201080204" pitchFamily="34" charset="0"/>
                <a:ea typeface="Calibri" panose="020F0502020204030204" pitchFamily="34" charset="0"/>
                <a:cs typeface="Times New Roman" panose="02020603050405020304" pitchFamily="18" charset="0"/>
              </a:rPr>
              <a:t> -L’avenue Général de Gaulle est l’entrée Est de la commune. Les façades sont présentes au Sud. Le Nord dispose de plus d’espace avec la contre allée qui dessert les stationnements et l’école maternelle.</a:t>
            </a:r>
            <a:endParaRPr lang="fr-FR" sz="900" dirty="0">
              <a:effectLst/>
              <a:latin typeface="Conthrax Sb" panose="020B0707020201080204" pitchFamily="34" charset="0"/>
              <a:ea typeface="Times New Roman" panose="02020603050405020304" pitchFamily="18" charset="0"/>
              <a:cs typeface="Times New Roman" panose="02020603050405020304" pitchFamily="18" charset="0"/>
            </a:endParaRPr>
          </a:p>
          <a:p>
            <a:pPr marL="171450" indent="-171450">
              <a:lnSpc>
                <a:spcPct val="150000"/>
              </a:lnSpc>
              <a:buFont typeface="Arial" panose="020B0604020202020204" pitchFamily="34" charset="0"/>
              <a:buChar char="•"/>
            </a:pPr>
            <a:r>
              <a:rPr lang="fr-FR" sz="900" dirty="0">
                <a:latin typeface="Conthrax Sb" panose="020B0707020201080204" pitchFamily="34" charset="0"/>
                <a:cs typeface="Times New Roman" panose="02020603050405020304" pitchFamily="18" charset="0"/>
              </a:rPr>
              <a:t>- Le chemin battu s’ouvre sur le parc Abbé Joseph </a:t>
            </a:r>
            <a:r>
              <a:rPr lang="fr-FR" sz="900" dirty="0" err="1">
                <a:latin typeface="Conthrax Sb" panose="020B0707020201080204" pitchFamily="34" charset="0"/>
                <a:cs typeface="Times New Roman" panose="02020603050405020304" pitchFamily="18" charset="0"/>
              </a:rPr>
              <a:t>Persat</a:t>
            </a:r>
            <a:r>
              <a:rPr lang="fr-FR" sz="900" dirty="0">
                <a:latin typeface="Conthrax Sb" panose="020B0707020201080204" pitchFamily="34" charset="0"/>
                <a:cs typeface="Times New Roman" panose="02020603050405020304" pitchFamily="18" charset="0"/>
              </a:rPr>
              <a:t> au Sud avant de se refermer entre mur et bâti au Nord</a:t>
            </a:r>
          </a:p>
        </p:txBody>
      </p:sp>
    </p:spTree>
    <p:extLst>
      <p:ext uri="{BB962C8B-B14F-4D97-AF65-F5344CB8AC3E}">
        <p14:creationId xmlns:p14="http://schemas.microsoft.com/office/powerpoint/2010/main" val="9654448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Connecteur droit 6">
            <a:extLst>
              <a:ext uri="{FF2B5EF4-FFF2-40B4-BE49-F238E27FC236}">
                <a16:creationId xmlns:a16="http://schemas.microsoft.com/office/drawing/2014/main" id="{154B440D-3D9D-1C9A-88F3-B0D0DD01F1EB}"/>
              </a:ext>
            </a:extLst>
          </p:cNvPr>
          <p:cNvCxnSpPr/>
          <p:nvPr/>
        </p:nvCxnSpPr>
        <p:spPr>
          <a:xfrm>
            <a:off x="0" y="6263074"/>
            <a:ext cx="12192000"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ZoneTexte 4">
            <a:extLst>
              <a:ext uri="{FF2B5EF4-FFF2-40B4-BE49-F238E27FC236}">
                <a16:creationId xmlns:a16="http://schemas.microsoft.com/office/drawing/2014/main" id="{61287357-8181-37B3-7290-F35605AA19C4}"/>
              </a:ext>
            </a:extLst>
          </p:cNvPr>
          <p:cNvSpPr txBox="1"/>
          <p:nvPr/>
        </p:nvSpPr>
        <p:spPr>
          <a:xfrm>
            <a:off x="5724525" y="6124575"/>
            <a:ext cx="742950" cy="276999"/>
          </a:xfrm>
          <a:prstGeom prst="rect">
            <a:avLst/>
          </a:prstGeom>
          <a:solidFill>
            <a:schemeClr val="bg1"/>
          </a:solidFill>
        </p:spPr>
        <p:txBody>
          <a:bodyPr wrap="square" rtlCol="0">
            <a:spAutoFit/>
          </a:bodyPr>
          <a:lstStyle/>
          <a:p>
            <a:pPr algn="ctr"/>
            <a:r>
              <a:rPr lang="fr-FR" sz="1200" b="1" dirty="0">
                <a:solidFill>
                  <a:srgbClr val="C00000"/>
                </a:solidFill>
              </a:rPr>
              <a:t>3</a:t>
            </a:r>
          </a:p>
        </p:txBody>
      </p:sp>
      <p:pic>
        <p:nvPicPr>
          <p:cNvPr id="8" name="Image 7">
            <a:extLst>
              <a:ext uri="{FF2B5EF4-FFF2-40B4-BE49-F238E27FC236}">
                <a16:creationId xmlns:a16="http://schemas.microsoft.com/office/drawing/2014/main" id="{63F62ED0-4C01-6E2E-5332-0B06E42F0A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84" y="6285015"/>
            <a:ext cx="431803" cy="563463"/>
          </a:xfrm>
          <a:prstGeom prst="rect">
            <a:avLst/>
          </a:prstGeom>
        </p:spPr>
      </p:pic>
      <p:grpSp>
        <p:nvGrpSpPr>
          <p:cNvPr id="11" name="Groupe 10">
            <a:extLst>
              <a:ext uri="{FF2B5EF4-FFF2-40B4-BE49-F238E27FC236}">
                <a16:creationId xmlns:a16="http://schemas.microsoft.com/office/drawing/2014/main" id="{1A9D0E6E-0E94-9803-F2D0-E515D50FD226}"/>
              </a:ext>
            </a:extLst>
          </p:cNvPr>
          <p:cNvGrpSpPr/>
          <p:nvPr/>
        </p:nvGrpSpPr>
        <p:grpSpPr>
          <a:xfrm>
            <a:off x="10677566" y="6314462"/>
            <a:ext cx="1646157" cy="471832"/>
            <a:chOff x="10677566" y="6314462"/>
            <a:chExt cx="1646157" cy="471832"/>
          </a:xfrm>
        </p:grpSpPr>
        <p:pic>
          <p:nvPicPr>
            <p:cNvPr id="9" name="Image 8">
              <a:extLst>
                <a:ext uri="{FF2B5EF4-FFF2-40B4-BE49-F238E27FC236}">
                  <a16:creationId xmlns:a16="http://schemas.microsoft.com/office/drawing/2014/main" id="{0E06C223-2662-91ED-6E46-A8F406F842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9462" y="6314462"/>
              <a:ext cx="1122366" cy="174224"/>
            </a:xfrm>
            <a:prstGeom prst="rect">
              <a:avLst/>
            </a:prstGeom>
          </p:spPr>
        </p:pic>
        <p:sp>
          <p:nvSpPr>
            <p:cNvPr id="10" name="ZoneTexte 9">
              <a:extLst>
                <a:ext uri="{FF2B5EF4-FFF2-40B4-BE49-F238E27FC236}">
                  <a16:creationId xmlns:a16="http://schemas.microsoft.com/office/drawing/2014/main" id="{12CB746D-7098-51C6-B7C5-C6765E5E5FCE}"/>
                </a:ext>
              </a:extLst>
            </p:cNvPr>
            <p:cNvSpPr txBox="1"/>
            <p:nvPr/>
          </p:nvSpPr>
          <p:spPr>
            <a:xfrm>
              <a:off x="10677566" y="6540073"/>
              <a:ext cx="1646157" cy="246221"/>
            </a:xfrm>
            <a:prstGeom prst="rect">
              <a:avLst/>
            </a:prstGeom>
            <a:noFill/>
          </p:spPr>
          <p:txBody>
            <a:bodyPr wrap="square" rtlCol="0">
              <a:spAutoFit/>
            </a:bodyPr>
            <a:lstStyle/>
            <a:p>
              <a:pPr algn="ctr">
                <a:buClr>
                  <a:srgbClr val="99CC33"/>
                </a:buClr>
                <a:buSzPct val="70000"/>
              </a:pPr>
              <a:r>
                <a:rPr lang="fr-FR" sz="500" dirty="0">
                  <a:latin typeface="Conthrax Sb" panose="020B0707020201080204" pitchFamily="34" charset="0"/>
                </a:rPr>
                <a:t>285 Rue Jean Rostand</a:t>
              </a:r>
            </a:p>
            <a:p>
              <a:pPr algn="ctr">
                <a:buClr>
                  <a:srgbClr val="99CC33"/>
                </a:buClr>
                <a:buSzPct val="70000"/>
              </a:pPr>
              <a:r>
                <a:rPr lang="fr-FR" sz="500" dirty="0">
                  <a:latin typeface="Conthrax Sb" panose="020B0707020201080204" pitchFamily="34" charset="0"/>
                </a:rPr>
                <a:t>26800 PORTES LES VALENCE</a:t>
              </a:r>
            </a:p>
          </p:txBody>
        </p:sp>
      </p:grpSp>
      <p:sp>
        <p:nvSpPr>
          <p:cNvPr id="12" name="ZoneTexte 11">
            <a:extLst>
              <a:ext uri="{FF2B5EF4-FFF2-40B4-BE49-F238E27FC236}">
                <a16:creationId xmlns:a16="http://schemas.microsoft.com/office/drawing/2014/main" id="{2A3B2200-25C7-ED10-7219-E55E8B7F4945}"/>
              </a:ext>
            </a:extLst>
          </p:cNvPr>
          <p:cNvSpPr txBox="1"/>
          <p:nvPr/>
        </p:nvSpPr>
        <p:spPr>
          <a:xfrm>
            <a:off x="185737" y="225593"/>
            <a:ext cx="11820525" cy="400110"/>
          </a:xfrm>
          <a:prstGeom prst="rect">
            <a:avLst/>
          </a:prstGeom>
          <a:noFill/>
        </p:spPr>
        <p:txBody>
          <a:bodyPr wrap="square" rtlCol="0">
            <a:spAutoFit/>
          </a:bodyPr>
          <a:lstStyle/>
          <a:p>
            <a:pPr algn="r"/>
            <a:r>
              <a:rPr lang="fr-FR" sz="2000" dirty="0">
                <a:solidFill>
                  <a:srgbClr val="C00000"/>
                </a:solidFill>
                <a:latin typeface="Conthrax Sb" panose="020B0707020201080204" pitchFamily="34" charset="0"/>
              </a:rPr>
              <a:t>Etat des lieux / Réseau Viaire</a:t>
            </a:r>
          </a:p>
        </p:txBody>
      </p:sp>
      <p:pic>
        <p:nvPicPr>
          <p:cNvPr id="3" name="Image 2">
            <a:extLst>
              <a:ext uri="{FF2B5EF4-FFF2-40B4-BE49-F238E27FC236}">
                <a16:creationId xmlns:a16="http://schemas.microsoft.com/office/drawing/2014/main" id="{BBE4476E-8735-CAF5-906C-A194EA1BEBB4}"/>
              </a:ext>
            </a:extLst>
          </p:cNvPr>
          <p:cNvPicPr>
            <a:picLocks noChangeAspect="1"/>
          </p:cNvPicPr>
          <p:nvPr/>
        </p:nvPicPr>
        <p:blipFill rotWithShape="1">
          <a:blip r:embed="rId4">
            <a:extLst>
              <a:ext uri="{28A0092B-C50C-407E-A947-70E740481C1C}">
                <a14:useLocalDpi xmlns:a14="http://schemas.microsoft.com/office/drawing/2010/main" val="0"/>
              </a:ext>
            </a:extLst>
          </a:blip>
          <a:srcRect l="12603" t="2631" r="12436" b="2561"/>
          <a:stretch/>
        </p:blipFill>
        <p:spPr bwMode="auto">
          <a:xfrm rot="16200000">
            <a:off x="4559999" y="-1291048"/>
            <a:ext cx="5212833" cy="9323330"/>
          </a:xfrm>
          <a:prstGeom prst="rect">
            <a:avLst/>
          </a:prstGeom>
          <a:noFill/>
          <a:ln>
            <a:noFill/>
          </a:ln>
          <a:extLst>
            <a:ext uri="{53640926-AAD7-44D8-BBD7-CCE9431645EC}">
              <a14:shadowObscured xmlns:a14="http://schemas.microsoft.com/office/drawing/2010/main"/>
            </a:ext>
          </a:extLst>
        </p:spPr>
      </p:pic>
      <p:sp>
        <p:nvSpPr>
          <p:cNvPr id="13" name="ZoneTexte 12">
            <a:extLst>
              <a:ext uri="{FF2B5EF4-FFF2-40B4-BE49-F238E27FC236}">
                <a16:creationId xmlns:a16="http://schemas.microsoft.com/office/drawing/2014/main" id="{21916327-0E3D-E69A-D081-82B67B058F9B}"/>
              </a:ext>
            </a:extLst>
          </p:cNvPr>
          <p:cNvSpPr txBox="1"/>
          <p:nvPr/>
        </p:nvSpPr>
        <p:spPr>
          <a:xfrm>
            <a:off x="177475" y="223048"/>
            <a:ext cx="2327276" cy="5889113"/>
          </a:xfrm>
          <a:prstGeom prst="rect">
            <a:avLst/>
          </a:prstGeom>
          <a:noFill/>
        </p:spPr>
        <p:txBody>
          <a:bodyPr wrap="square">
            <a:spAutoFit/>
          </a:bodyPr>
          <a:lstStyle>
            <a:defPPr>
              <a:defRPr lang="fr-FR"/>
            </a:defPPr>
            <a:lvl1pPr marL="171450" indent="-171450">
              <a:lnSpc>
                <a:spcPct val="150000"/>
              </a:lnSpc>
              <a:buFont typeface="Arial" panose="020B0604020202020204" pitchFamily="34" charset="0"/>
              <a:buChar char="•"/>
              <a:defRPr sz="900">
                <a:effectLst/>
                <a:latin typeface="Conthrax Sb" panose="020B0707020201080204" pitchFamily="34" charset="0"/>
                <a:ea typeface="Calibri" panose="020F0502020204030204" pitchFamily="34" charset="0"/>
                <a:cs typeface="Times New Roman" panose="02020603050405020304" pitchFamily="18" charset="0"/>
              </a:defRPr>
            </a:lvl1pPr>
          </a:lstStyle>
          <a:p>
            <a:r>
              <a:rPr lang="fr-FR" dirty="0"/>
              <a:t>La typologie viaire montre l’importance du carrefour giratoire situé au centre du périmètre d’étude</a:t>
            </a:r>
          </a:p>
          <a:p>
            <a:endParaRPr lang="fr-FR" dirty="0"/>
          </a:p>
          <a:p>
            <a:r>
              <a:rPr lang="fr-FR" dirty="0"/>
              <a:t> L’avenue du Mont Ventoux nettement plus étroite pose des problèmes de circulation automobile et piétonne mais aussi de stationnement.</a:t>
            </a:r>
          </a:p>
          <a:p>
            <a:endParaRPr lang="fr-FR" dirty="0"/>
          </a:p>
          <a:p>
            <a:r>
              <a:rPr lang="fr-FR" dirty="0"/>
              <a:t>La présence des écoles, du centre de loisirs et des terrains de sport montre l’importance d’identifier et de sécuriser les liaisons et cheminements piétons.  </a:t>
            </a:r>
          </a:p>
          <a:p>
            <a:endParaRPr lang="fr-FR" dirty="0"/>
          </a:p>
          <a:p>
            <a:r>
              <a:rPr lang="fr-FR" dirty="0"/>
              <a:t>La présence de la voie verte sur l’emprise de l’ancienne voie ferrée montre l’importance de favoriser les échanges piétons/cycles entre le centre bourg et le secteur de la gare.</a:t>
            </a:r>
          </a:p>
        </p:txBody>
      </p:sp>
    </p:spTree>
    <p:extLst>
      <p:ext uri="{BB962C8B-B14F-4D97-AF65-F5344CB8AC3E}">
        <p14:creationId xmlns:p14="http://schemas.microsoft.com/office/powerpoint/2010/main" val="26441984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Connecteur droit 6">
            <a:extLst>
              <a:ext uri="{FF2B5EF4-FFF2-40B4-BE49-F238E27FC236}">
                <a16:creationId xmlns:a16="http://schemas.microsoft.com/office/drawing/2014/main" id="{154B440D-3D9D-1C9A-88F3-B0D0DD01F1EB}"/>
              </a:ext>
            </a:extLst>
          </p:cNvPr>
          <p:cNvCxnSpPr/>
          <p:nvPr/>
        </p:nvCxnSpPr>
        <p:spPr>
          <a:xfrm>
            <a:off x="0" y="6263074"/>
            <a:ext cx="12192000"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ZoneTexte 4">
            <a:extLst>
              <a:ext uri="{FF2B5EF4-FFF2-40B4-BE49-F238E27FC236}">
                <a16:creationId xmlns:a16="http://schemas.microsoft.com/office/drawing/2014/main" id="{61287357-8181-37B3-7290-F35605AA19C4}"/>
              </a:ext>
            </a:extLst>
          </p:cNvPr>
          <p:cNvSpPr txBox="1"/>
          <p:nvPr/>
        </p:nvSpPr>
        <p:spPr>
          <a:xfrm>
            <a:off x="5724525" y="6124575"/>
            <a:ext cx="742950" cy="276999"/>
          </a:xfrm>
          <a:prstGeom prst="rect">
            <a:avLst/>
          </a:prstGeom>
          <a:solidFill>
            <a:schemeClr val="bg1"/>
          </a:solidFill>
        </p:spPr>
        <p:txBody>
          <a:bodyPr wrap="square" rtlCol="0">
            <a:spAutoFit/>
          </a:bodyPr>
          <a:lstStyle/>
          <a:p>
            <a:pPr algn="ctr"/>
            <a:r>
              <a:rPr lang="fr-FR" sz="1200" b="1" dirty="0">
                <a:solidFill>
                  <a:srgbClr val="C00000"/>
                </a:solidFill>
              </a:rPr>
              <a:t>4</a:t>
            </a:r>
          </a:p>
        </p:txBody>
      </p:sp>
      <p:pic>
        <p:nvPicPr>
          <p:cNvPr id="8" name="Image 7">
            <a:extLst>
              <a:ext uri="{FF2B5EF4-FFF2-40B4-BE49-F238E27FC236}">
                <a16:creationId xmlns:a16="http://schemas.microsoft.com/office/drawing/2014/main" id="{63F62ED0-4C01-6E2E-5332-0B06E42F0A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84" y="6285015"/>
            <a:ext cx="431803" cy="563463"/>
          </a:xfrm>
          <a:prstGeom prst="rect">
            <a:avLst/>
          </a:prstGeom>
        </p:spPr>
      </p:pic>
      <p:grpSp>
        <p:nvGrpSpPr>
          <p:cNvPr id="11" name="Groupe 10">
            <a:extLst>
              <a:ext uri="{FF2B5EF4-FFF2-40B4-BE49-F238E27FC236}">
                <a16:creationId xmlns:a16="http://schemas.microsoft.com/office/drawing/2014/main" id="{1A9D0E6E-0E94-9803-F2D0-E515D50FD226}"/>
              </a:ext>
            </a:extLst>
          </p:cNvPr>
          <p:cNvGrpSpPr/>
          <p:nvPr/>
        </p:nvGrpSpPr>
        <p:grpSpPr>
          <a:xfrm>
            <a:off x="10677566" y="6314462"/>
            <a:ext cx="1646157" cy="471832"/>
            <a:chOff x="10677566" y="6314462"/>
            <a:chExt cx="1646157" cy="471832"/>
          </a:xfrm>
        </p:grpSpPr>
        <p:pic>
          <p:nvPicPr>
            <p:cNvPr id="9" name="Image 8">
              <a:extLst>
                <a:ext uri="{FF2B5EF4-FFF2-40B4-BE49-F238E27FC236}">
                  <a16:creationId xmlns:a16="http://schemas.microsoft.com/office/drawing/2014/main" id="{0E06C223-2662-91ED-6E46-A8F406F842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9462" y="6314462"/>
              <a:ext cx="1122366" cy="174224"/>
            </a:xfrm>
            <a:prstGeom prst="rect">
              <a:avLst/>
            </a:prstGeom>
          </p:spPr>
        </p:pic>
        <p:sp>
          <p:nvSpPr>
            <p:cNvPr id="10" name="ZoneTexte 9">
              <a:extLst>
                <a:ext uri="{FF2B5EF4-FFF2-40B4-BE49-F238E27FC236}">
                  <a16:creationId xmlns:a16="http://schemas.microsoft.com/office/drawing/2014/main" id="{12CB746D-7098-51C6-B7C5-C6765E5E5FCE}"/>
                </a:ext>
              </a:extLst>
            </p:cNvPr>
            <p:cNvSpPr txBox="1"/>
            <p:nvPr/>
          </p:nvSpPr>
          <p:spPr>
            <a:xfrm>
              <a:off x="10677566" y="6540073"/>
              <a:ext cx="1646157" cy="246221"/>
            </a:xfrm>
            <a:prstGeom prst="rect">
              <a:avLst/>
            </a:prstGeom>
            <a:noFill/>
          </p:spPr>
          <p:txBody>
            <a:bodyPr wrap="square" rtlCol="0">
              <a:spAutoFit/>
            </a:bodyPr>
            <a:lstStyle/>
            <a:p>
              <a:pPr algn="ctr">
                <a:buClr>
                  <a:srgbClr val="99CC33"/>
                </a:buClr>
                <a:buSzPct val="70000"/>
              </a:pPr>
              <a:r>
                <a:rPr lang="fr-FR" sz="500" dirty="0">
                  <a:latin typeface="Conthrax Sb" panose="020B0707020201080204" pitchFamily="34" charset="0"/>
                </a:rPr>
                <a:t>285 Rue Jean Rostand</a:t>
              </a:r>
            </a:p>
            <a:p>
              <a:pPr algn="ctr">
                <a:buClr>
                  <a:srgbClr val="99CC33"/>
                </a:buClr>
                <a:buSzPct val="70000"/>
              </a:pPr>
              <a:r>
                <a:rPr lang="fr-FR" sz="500" dirty="0">
                  <a:latin typeface="Conthrax Sb" panose="020B0707020201080204" pitchFamily="34" charset="0"/>
                </a:rPr>
                <a:t>26800 PORTES LES VALENCE</a:t>
              </a:r>
            </a:p>
          </p:txBody>
        </p:sp>
      </p:grpSp>
      <p:sp>
        <p:nvSpPr>
          <p:cNvPr id="12" name="ZoneTexte 11">
            <a:extLst>
              <a:ext uri="{FF2B5EF4-FFF2-40B4-BE49-F238E27FC236}">
                <a16:creationId xmlns:a16="http://schemas.microsoft.com/office/drawing/2014/main" id="{2A3B2200-25C7-ED10-7219-E55E8B7F4945}"/>
              </a:ext>
            </a:extLst>
          </p:cNvPr>
          <p:cNvSpPr txBox="1"/>
          <p:nvPr/>
        </p:nvSpPr>
        <p:spPr>
          <a:xfrm>
            <a:off x="185737" y="225593"/>
            <a:ext cx="11820525" cy="400110"/>
          </a:xfrm>
          <a:prstGeom prst="rect">
            <a:avLst/>
          </a:prstGeom>
          <a:noFill/>
        </p:spPr>
        <p:txBody>
          <a:bodyPr wrap="square" rtlCol="0">
            <a:spAutoFit/>
          </a:bodyPr>
          <a:lstStyle/>
          <a:p>
            <a:pPr algn="r"/>
            <a:r>
              <a:rPr lang="fr-FR" sz="2000" dirty="0">
                <a:solidFill>
                  <a:srgbClr val="C00000"/>
                </a:solidFill>
                <a:latin typeface="Conthrax Sb" panose="020B0707020201080204" pitchFamily="34" charset="0"/>
              </a:rPr>
              <a:t>Etat des lieux / Paysage – Espaces verts</a:t>
            </a:r>
          </a:p>
        </p:txBody>
      </p:sp>
      <p:pic>
        <p:nvPicPr>
          <p:cNvPr id="2" name="Image 1">
            <a:extLst>
              <a:ext uri="{FF2B5EF4-FFF2-40B4-BE49-F238E27FC236}">
                <a16:creationId xmlns:a16="http://schemas.microsoft.com/office/drawing/2014/main" id="{8D5F0A85-75E2-8E13-5CC7-602F93F0D208}"/>
              </a:ext>
            </a:extLst>
          </p:cNvPr>
          <p:cNvPicPr>
            <a:picLocks noChangeAspect="1"/>
          </p:cNvPicPr>
          <p:nvPr/>
        </p:nvPicPr>
        <p:blipFill rotWithShape="1">
          <a:blip r:embed="rId4">
            <a:extLst>
              <a:ext uri="{28A0092B-C50C-407E-A947-70E740481C1C}">
                <a14:useLocalDpi xmlns:a14="http://schemas.microsoft.com/office/drawing/2010/main" val="0"/>
              </a:ext>
            </a:extLst>
          </a:blip>
          <a:srcRect l="12442" t="2544" r="12328" b="2546"/>
          <a:stretch/>
        </p:blipFill>
        <p:spPr bwMode="auto">
          <a:xfrm rot="16200000">
            <a:off x="4548263" y="-1279312"/>
            <a:ext cx="5212832" cy="9299858"/>
          </a:xfrm>
          <a:prstGeom prst="rect">
            <a:avLst/>
          </a:prstGeom>
          <a:noFill/>
          <a:ln>
            <a:noFill/>
          </a:ln>
          <a:extLst>
            <a:ext uri="{53640926-AAD7-44D8-BBD7-CCE9431645EC}">
              <a14:shadowObscured xmlns:a14="http://schemas.microsoft.com/office/drawing/2010/main"/>
            </a:ext>
          </a:extLst>
        </p:spPr>
      </p:pic>
      <p:sp>
        <p:nvSpPr>
          <p:cNvPr id="6" name="ZoneTexte 5">
            <a:extLst>
              <a:ext uri="{FF2B5EF4-FFF2-40B4-BE49-F238E27FC236}">
                <a16:creationId xmlns:a16="http://schemas.microsoft.com/office/drawing/2014/main" id="{A7E7A9CB-A6D4-87DB-6CB4-970A32C83110}"/>
              </a:ext>
            </a:extLst>
          </p:cNvPr>
          <p:cNvSpPr txBox="1"/>
          <p:nvPr/>
        </p:nvSpPr>
        <p:spPr>
          <a:xfrm>
            <a:off x="110800" y="503419"/>
            <a:ext cx="2327274" cy="5473614"/>
          </a:xfrm>
          <a:prstGeom prst="rect">
            <a:avLst/>
          </a:prstGeom>
          <a:noFill/>
        </p:spPr>
        <p:txBody>
          <a:bodyPr wrap="square">
            <a:spAutoFit/>
          </a:bodyPr>
          <a:lstStyle>
            <a:defPPr>
              <a:defRPr lang="fr-FR"/>
            </a:defPPr>
            <a:lvl1pPr marL="171450" indent="-171450">
              <a:lnSpc>
                <a:spcPct val="150000"/>
              </a:lnSpc>
              <a:buFont typeface="Arial" panose="020B0604020202020204" pitchFamily="34" charset="0"/>
              <a:buChar char="•"/>
              <a:defRPr sz="900">
                <a:effectLst/>
                <a:latin typeface="Conthrax Sb" panose="020B0707020201080204" pitchFamily="34" charset="0"/>
                <a:ea typeface="Calibri" panose="020F0502020204030204" pitchFamily="34" charset="0"/>
                <a:cs typeface="Times New Roman" panose="02020603050405020304" pitchFamily="18" charset="0"/>
              </a:defRPr>
            </a:lvl1pPr>
          </a:lstStyle>
          <a:p>
            <a:r>
              <a:rPr lang="fr-FR" dirty="0"/>
              <a:t>Le secteur d’étude dispose d’un couvert végétal important, notamment dans les espaces privés. Les avenues Louis Pasteur et Général de Gaulle sont bordées d’un alignement d’arbres de grande taille. Les conifères et platanes sont en nombre important.</a:t>
            </a:r>
          </a:p>
          <a:p>
            <a:endParaRPr lang="fr-FR" dirty="0"/>
          </a:p>
          <a:p>
            <a:r>
              <a:rPr lang="fr-FR" dirty="0"/>
              <a:t>Un certain nombre d’éléments de patrimoine naturel situés en zone urbaine a fait l’objet d’une identification au titre du code de l’environnement.</a:t>
            </a:r>
          </a:p>
          <a:p>
            <a:pPr marL="0" indent="0">
              <a:buNone/>
            </a:pPr>
            <a:endParaRPr lang="fr-FR" dirty="0"/>
          </a:p>
          <a:p>
            <a:r>
              <a:rPr lang="fr-FR" dirty="0"/>
              <a:t> Il s’agit de boisements et espaces paysagers divers, qui permettent de maintenir des poumons verts au sein de la trame urbaine.</a:t>
            </a:r>
          </a:p>
        </p:txBody>
      </p:sp>
    </p:spTree>
    <p:extLst>
      <p:ext uri="{BB962C8B-B14F-4D97-AF65-F5344CB8AC3E}">
        <p14:creationId xmlns:p14="http://schemas.microsoft.com/office/powerpoint/2010/main" val="23417695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Connecteur droit 6">
            <a:extLst>
              <a:ext uri="{FF2B5EF4-FFF2-40B4-BE49-F238E27FC236}">
                <a16:creationId xmlns:a16="http://schemas.microsoft.com/office/drawing/2014/main" id="{154B440D-3D9D-1C9A-88F3-B0D0DD01F1EB}"/>
              </a:ext>
            </a:extLst>
          </p:cNvPr>
          <p:cNvCxnSpPr/>
          <p:nvPr/>
        </p:nvCxnSpPr>
        <p:spPr>
          <a:xfrm>
            <a:off x="0" y="6263074"/>
            <a:ext cx="12192000"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ZoneTexte 4">
            <a:extLst>
              <a:ext uri="{FF2B5EF4-FFF2-40B4-BE49-F238E27FC236}">
                <a16:creationId xmlns:a16="http://schemas.microsoft.com/office/drawing/2014/main" id="{61287357-8181-37B3-7290-F35605AA19C4}"/>
              </a:ext>
            </a:extLst>
          </p:cNvPr>
          <p:cNvSpPr txBox="1"/>
          <p:nvPr/>
        </p:nvSpPr>
        <p:spPr>
          <a:xfrm>
            <a:off x="5724525" y="6124575"/>
            <a:ext cx="742950" cy="276999"/>
          </a:xfrm>
          <a:prstGeom prst="rect">
            <a:avLst/>
          </a:prstGeom>
          <a:solidFill>
            <a:schemeClr val="bg1"/>
          </a:solidFill>
        </p:spPr>
        <p:txBody>
          <a:bodyPr wrap="square" rtlCol="0">
            <a:spAutoFit/>
          </a:bodyPr>
          <a:lstStyle/>
          <a:p>
            <a:pPr algn="ctr"/>
            <a:r>
              <a:rPr lang="fr-FR" sz="1200" b="1" dirty="0">
                <a:solidFill>
                  <a:srgbClr val="C00000"/>
                </a:solidFill>
              </a:rPr>
              <a:t>5</a:t>
            </a:r>
          </a:p>
        </p:txBody>
      </p:sp>
      <p:pic>
        <p:nvPicPr>
          <p:cNvPr id="8" name="Image 7">
            <a:extLst>
              <a:ext uri="{FF2B5EF4-FFF2-40B4-BE49-F238E27FC236}">
                <a16:creationId xmlns:a16="http://schemas.microsoft.com/office/drawing/2014/main" id="{63F62ED0-4C01-6E2E-5332-0B06E42F0A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84" y="6285015"/>
            <a:ext cx="431803" cy="563463"/>
          </a:xfrm>
          <a:prstGeom prst="rect">
            <a:avLst/>
          </a:prstGeom>
        </p:spPr>
      </p:pic>
      <p:grpSp>
        <p:nvGrpSpPr>
          <p:cNvPr id="11" name="Groupe 10">
            <a:extLst>
              <a:ext uri="{FF2B5EF4-FFF2-40B4-BE49-F238E27FC236}">
                <a16:creationId xmlns:a16="http://schemas.microsoft.com/office/drawing/2014/main" id="{1A9D0E6E-0E94-9803-F2D0-E515D50FD226}"/>
              </a:ext>
            </a:extLst>
          </p:cNvPr>
          <p:cNvGrpSpPr/>
          <p:nvPr/>
        </p:nvGrpSpPr>
        <p:grpSpPr>
          <a:xfrm>
            <a:off x="10677566" y="6314462"/>
            <a:ext cx="1646157" cy="471832"/>
            <a:chOff x="10677566" y="6314462"/>
            <a:chExt cx="1646157" cy="471832"/>
          </a:xfrm>
        </p:grpSpPr>
        <p:pic>
          <p:nvPicPr>
            <p:cNvPr id="9" name="Image 8">
              <a:extLst>
                <a:ext uri="{FF2B5EF4-FFF2-40B4-BE49-F238E27FC236}">
                  <a16:creationId xmlns:a16="http://schemas.microsoft.com/office/drawing/2014/main" id="{0E06C223-2662-91ED-6E46-A8F406F842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9462" y="6314462"/>
              <a:ext cx="1122366" cy="174224"/>
            </a:xfrm>
            <a:prstGeom prst="rect">
              <a:avLst/>
            </a:prstGeom>
          </p:spPr>
        </p:pic>
        <p:sp>
          <p:nvSpPr>
            <p:cNvPr id="10" name="ZoneTexte 9">
              <a:extLst>
                <a:ext uri="{FF2B5EF4-FFF2-40B4-BE49-F238E27FC236}">
                  <a16:creationId xmlns:a16="http://schemas.microsoft.com/office/drawing/2014/main" id="{12CB746D-7098-51C6-B7C5-C6765E5E5FCE}"/>
                </a:ext>
              </a:extLst>
            </p:cNvPr>
            <p:cNvSpPr txBox="1"/>
            <p:nvPr/>
          </p:nvSpPr>
          <p:spPr>
            <a:xfrm>
              <a:off x="10677566" y="6540073"/>
              <a:ext cx="1646157" cy="246221"/>
            </a:xfrm>
            <a:prstGeom prst="rect">
              <a:avLst/>
            </a:prstGeom>
            <a:noFill/>
          </p:spPr>
          <p:txBody>
            <a:bodyPr wrap="square" rtlCol="0">
              <a:spAutoFit/>
            </a:bodyPr>
            <a:lstStyle/>
            <a:p>
              <a:pPr algn="ctr">
                <a:buClr>
                  <a:srgbClr val="99CC33"/>
                </a:buClr>
                <a:buSzPct val="70000"/>
              </a:pPr>
              <a:r>
                <a:rPr lang="fr-FR" sz="500" dirty="0">
                  <a:latin typeface="Conthrax Sb" panose="020B0707020201080204" pitchFamily="34" charset="0"/>
                </a:rPr>
                <a:t>285 Rue Jean Rostand</a:t>
              </a:r>
            </a:p>
            <a:p>
              <a:pPr algn="ctr">
                <a:buClr>
                  <a:srgbClr val="99CC33"/>
                </a:buClr>
                <a:buSzPct val="70000"/>
              </a:pPr>
              <a:r>
                <a:rPr lang="fr-FR" sz="500" dirty="0">
                  <a:latin typeface="Conthrax Sb" panose="020B0707020201080204" pitchFamily="34" charset="0"/>
                </a:rPr>
                <a:t>26800 PORTES LES VALENCE</a:t>
              </a:r>
            </a:p>
          </p:txBody>
        </p:sp>
      </p:grpSp>
      <p:sp>
        <p:nvSpPr>
          <p:cNvPr id="12" name="ZoneTexte 11">
            <a:extLst>
              <a:ext uri="{FF2B5EF4-FFF2-40B4-BE49-F238E27FC236}">
                <a16:creationId xmlns:a16="http://schemas.microsoft.com/office/drawing/2014/main" id="{2A3B2200-25C7-ED10-7219-E55E8B7F4945}"/>
              </a:ext>
            </a:extLst>
          </p:cNvPr>
          <p:cNvSpPr txBox="1"/>
          <p:nvPr/>
        </p:nvSpPr>
        <p:spPr>
          <a:xfrm>
            <a:off x="185737" y="225593"/>
            <a:ext cx="11820525" cy="400110"/>
          </a:xfrm>
          <a:prstGeom prst="rect">
            <a:avLst/>
          </a:prstGeom>
          <a:noFill/>
        </p:spPr>
        <p:txBody>
          <a:bodyPr wrap="square" rtlCol="0">
            <a:spAutoFit/>
          </a:bodyPr>
          <a:lstStyle/>
          <a:p>
            <a:pPr algn="r"/>
            <a:r>
              <a:rPr lang="fr-FR" sz="2000" dirty="0">
                <a:solidFill>
                  <a:srgbClr val="C00000"/>
                </a:solidFill>
                <a:latin typeface="Conthrax Sb" panose="020B0707020201080204" pitchFamily="34" charset="0"/>
              </a:rPr>
              <a:t>Etat des lieux / Photo aérienne</a:t>
            </a:r>
          </a:p>
        </p:txBody>
      </p:sp>
      <p:pic>
        <p:nvPicPr>
          <p:cNvPr id="26" name="Image 25">
            <a:extLst>
              <a:ext uri="{FF2B5EF4-FFF2-40B4-BE49-F238E27FC236}">
                <a16:creationId xmlns:a16="http://schemas.microsoft.com/office/drawing/2014/main" id="{1E773F76-5380-14C3-C342-D4FC775AB7CA}"/>
              </a:ext>
            </a:extLst>
          </p:cNvPr>
          <p:cNvPicPr>
            <a:picLocks noChangeAspect="1"/>
          </p:cNvPicPr>
          <p:nvPr/>
        </p:nvPicPr>
        <p:blipFill>
          <a:blip r:embed="rId4"/>
          <a:stretch>
            <a:fillRect/>
          </a:stretch>
        </p:blipFill>
        <p:spPr>
          <a:xfrm>
            <a:off x="198435" y="764202"/>
            <a:ext cx="11820526" cy="5283129"/>
          </a:xfrm>
          <a:prstGeom prst="rect">
            <a:avLst/>
          </a:prstGeom>
        </p:spPr>
      </p:pic>
    </p:spTree>
    <p:extLst>
      <p:ext uri="{BB962C8B-B14F-4D97-AF65-F5344CB8AC3E}">
        <p14:creationId xmlns:p14="http://schemas.microsoft.com/office/powerpoint/2010/main" val="24378182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Connecteur droit 6">
            <a:extLst>
              <a:ext uri="{FF2B5EF4-FFF2-40B4-BE49-F238E27FC236}">
                <a16:creationId xmlns:a16="http://schemas.microsoft.com/office/drawing/2014/main" id="{154B440D-3D9D-1C9A-88F3-B0D0DD01F1EB}"/>
              </a:ext>
            </a:extLst>
          </p:cNvPr>
          <p:cNvCxnSpPr/>
          <p:nvPr/>
        </p:nvCxnSpPr>
        <p:spPr>
          <a:xfrm>
            <a:off x="0" y="6263074"/>
            <a:ext cx="12192000"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ZoneTexte 4">
            <a:extLst>
              <a:ext uri="{FF2B5EF4-FFF2-40B4-BE49-F238E27FC236}">
                <a16:creationId xmlns:a16="http://schemas.microsoft.com/office/drawing/2014/main" id="{61287357-8181-37B3-7290-F35605AA19C4}"/>
              </a:ext>
            </a:extLst>
          </p:cNvPr>
          <p:cNvSpPr txBox="1"/>
          <p:nvPr/>
        </p:nvSpPr>
        <p:spPr>
          <a:xfrm>
            <a:off x="5724525" y="6124575"/>
            <a:ext cx="742950" cy="276999"/>
          </a:xfrm>
          <a:prstGeom prst="rect">
            <a:avLst/>
          </a:prstGeom>
          <a:solidFill>
            <a:schemeClr val="bg1"/>
          </a:solidFill>
        </p:spPr>
        <p:txBody>
          <a:bodyPr wrap="square" rtlCol="0">
            <a:spAutoFit/>
          </a:bodyPr>
          <a:lstStyle/>
          <a:p>
            <a:pPr algn="ctr"/>
            <a:r>
              <a:rPr lang="fr-FR" sz="1200" b="1" dirty="0">
                <a:solidFill>
                  <a:srgbClr val="C00000"/>
                </a:solidFill>
              </a:rPr>
              <a:t>6</a:t>
            </a:r>
          </a:p>
        </p:txBody>
      </p:sp>
      <p:pic>
        <p:nvPicPr>
          <p:cNvPr id="8" name="Image 7">
            <a:extLst>
              <a:ext uri="{FF2B5EF4-FFF2-40B4-BE49-F238E27FC236}">
                <a16:creationId xmlns:a16="http://schemas.microsoft.com/office/drawing/2014/main" id="{63F62ED0-4C01-6E2E-5332-0B06E42F0A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84" y="6285015"/>
            <a:ext cx="431803" cy="563463"/>
          </a:xfrm>
          <a:prstGeom prst="rect">
            <a:avLst/>
          </a:prstGeom>
        </p:spPr>
      </p:pic>
      <p:grpSp>
        <p:nvGrpSpPr>
          <p:cNvPr id="11" name="Groupe 10">
            <a:extLst>
              <a:ext uri="{FF2B5EF4-FFF2-40B4-BE49-F238E27FC236}">
                <a16:creationId xmlns:a16="http://schemas.microsoft.com/office/drawing/2014/main" id="{1A9D0E6E-0E94-9803-F2D0-E515D50FD226}"/>
              </a:ext>
            </a:extLst>
          </p:cNvPr>
          <p:cNvGrpSpPr/>
          <p:nvPr/>
        </p:nvGrpSpPr>
        <p:grpSpPr>
          <a:xfrm>
            <a:off x="10677566" y="6314462"/>
            <a:ext cx="1646157" cy="471832"/>
            <a:chOff x="10677566" y="6314462"/>
            <a:chExt cx="1646157" cy="471832"/>
          </a:xfrm>
        </p:grpSpPr>
        <p:pic>
          <p:nvPicPr>
            <p:cNvPr id="9" name="Image 8">
              <a:extLst>
                <a:ext uri="{FF2B5EF4-FFF2-40B4-BE49-F238E27FC236}">
                  <a16:creationId xmlns:a16="http://schemas.microsoft.com/office/drawing/2014/main" id="{0E06C223-2662-91ED-6E46-A8F406F842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9462" y="6314462"/>
              <a:ext cx="1122366" cy="174224"/>
            </a:xfrm>
            <a:prstGeom prst="rect">
              <a:avLst/>
            </a:prstGeom>
          </p:spPr>
        </p:pic>
        <p:sp>
          <p:nvSpPr>
            <p:cNvPr id="10" name="ZoneTexte 9">
              <a:extLst>
                <a:ext uri="{FF2B5EF4-FFF2-40B4-BE49-F238E27FC236}">
                  <a16:creationId xmlns:a16="http://schemas.microsoft.com/office/drawing/2014/main" id="{12CB746D-7098-51C6-B7C5-C6765E5E5FCE}"/>
                </a:ext>
              </a:extLst>
            </p:cNvPr>
            <p:cNvSpPr txBox="1"/>
            <p:nvPr/>
          </p:nvSpPr>
          <p:spPr>
            <a:xfrm>
              <a:off x="10677566" y="6540073"/>
              <a:ext cx="1646157" cy="246221"/>
            </a:xfrm>
            <a:prstGeom prst="rect">
              <a:avLst/>
            </a:prstGeom>
            <a:noFill/>
          </p:spPr>
          <p:txBody>
            <a:bodyPr wrap="square" rtlCol="0">
              <a:spAutoFit/>
            </a:bodyPr>
            <a:lstStyle/>
            <a:p>
              <a:pPr algn="ctr">
                <a:buClr>
                  <a:srgbClr val="99CC33"/>
                </a:buClr>
                <a:buSzPct val="70000"/>
              </a:pPr>
              <a:r>
                <a:rPr lang="fr-FR" sz="500" dirty="0">
                  <a:latin typeface="Conthrax Sb" panose="020B0707020201080204" pitchFamily="34" charset="0"/>
                </a:rPr>
                <a:t>285 Rue Jean Rostand</a:t>
              </a:r>
            </a:p>
            <a:p>
              <a:pPr algn="ctr">
                <a:buClr>
                  <a:srgbClr val="99CC33"/>
                </a:buClr>
                <a:buSzPct val="70000"/>
              </a:pPr>
              <a:r>
                <a:rPr lang="fr-FR" sz="500" dirty="0">
                  <a:latin typeface="Conthrax Sb" panose="020B0707020201080204" pitchFamily="34" charset="0"/>
                </a:rPr>
                <a:t>26800 PORTES LES VALENCE</a:t>
              </a:r>
            </a:p>
          </p:txBody>
        </p:sp>
      </p:grpSp>
      <p:sp>
        <p:nvSpPr>
          <p:cNvPr id="12" name="ZoneTexte 11">
            <a:extLst>
              <a:ext uri="{FF2B5EF4-FFF2-40B4-BE49-F238E27FC236}">
                <a16:creationId xmlns:a16="http://schemas.microsoft.com/office/drawing/2014/main" id="{2A3B2200-25C7-ED10-7219-E55E8B7F4945}"/>
              </a:ext>
            </a:extLst>
          </p:cNvPr>
          <p:cNvSpPr txBox="1"/>
          <p:nvPr/>
        </p:nvSpPr>
        <p:spPr>
          <a:xfrm>
            <a:off x="185737" y="225593"/>
            <a:ext cx="11820525" cy="400110"/>
          </a:xfrm>
          <a:prstGeom prst="rect">
            <a:avLst/>
          </a:prstGeom>
          <a:noFill/>
        </p:spPr>
        <p:txBody>
          <a:bodyPr wrap="square" rtlCol="0">
            <a:spAutoFit/>
          </a:bodyPr>
          <a:lstStyle/>
          <a:p>
            <a:pPr algn="r"/>
            <a:r>
              <a:rPr lang="fr-FR" sz="2000" dirty="0">
                <a:solidFill>
                  <a:srgbClr val="C00000"/>
                </a:solidFill>
                <a:latin typeface="Conthrax Sb" panose="020B0707020201080204" pitchFamily="34" charset="0"/>
              </a:rPr>
              <a:t>Etat des lieux / Reportage photographique</a:t>
            </a:r>
          </a:p>
        </p:txBody>
      </p:sp>
      <p:sp>
        <p:nvSpPr>
          <p:cNvPr id="3" name="ZoneTexte 2">
            <a:extLst>
              <a:ext uri="{FF2B5EF4-FFF2-40B4-BE49-F238E27FC236}">
                <a16:creationId xmlns:a16="http://schemas.microsoft.com/office/drawing/2014/main" id="{E99DEF6B-73D4-BD6E-0791-D078AA8D25A1}"/>
              </a:ext>
            </a:extLst>
          </p:cNvPr>
          <p:cNvSpPr txBox="1"/>
          <p:nvPr/>
        </p:nvSpPr>
        <p:spPr>
          <a:xfrm>
            <a:off x="185737" y="511634"/>
            <a:ext cx="11820525" cy="338554"/>
          </a:xfrm>
          <a:prstGeom prst="rect">
            <a:avLst/>
          </a:prstGeom>
          <a:noFill/>
        </p:spPr>
        <p:txBody>
          <a:bodyPr wrap="square" rtlCol="0">
            <a:spAutoFit/>
          </a:bodyPr>
          <a:lstStyle/>
          <a:p>
            <a:pPr algn="r"/>
            <a:r>
              <a:rPr lang="fr-FR" sz="1600" dirty="0">
                <a:solidFill>
                  <a:srgbClr val="C00000"/>
                </a:solidFill>
                <a:latin typeface="Conthrax Sb" panose="020B0707020201080204" pitchFamily="34" charset="0"/>
              </a:rPr>
              <a:t>- Rue du Mont Ventoux -</a:t>
            </a:r>
          </a:p>
        </p:txBody>
      </p:sp>
      <p:grpSp>
        <p:nvGrpSpPr>
          <p:cNvPr id="20" name="Groupe 19">
            <a:extLst>
              <a:ext uri="{FF2B5EF4-FFF2-40B4-BE49-F238E27FC236}">
                <a16:creationId xmlns:a16="http://schemas.microsoft.com/office/drawing/2014/main" id="{694DB84C-DDF3-9EDA-2309-54C67D2ECA58}"/>
              </a:ext>
            </a:extLst>
          </p:cNvPr>
          <p:cNvGrpSpPr/>
          <p:nvPr/>
        </p:nvGrpSpPr>
        <p:grpSpPr>
          <a:xfrm>
            <a:off x="862011" y="1094120"/>
            <a:ext cx="10467975" cy="4786522"/>
            <a:chOff x="471487" y="1115923"/>
            <a:chExt cx="10467975" cy="4786522"/>
          </a:xfrm>
        </p:grpSpPr>
        <p:pic>
          <p:nvPicPr>
            <p:cNvPr id="4" name="Image 3">
              <a:extLst>
                <a:ext uri="{FF2B5EF4-FFF2-40B4-BE49-F238E27FC236}">
                  <a16:creationId xmlns:a16="http://schemas.microsoft.com/office/drawing/2014/main" id="{D31434D1-5D60-3C12-887E-A90811731081}"/>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471487" y="1126790"/>
              <a:ext cx="3071178" cy="2302210"/>
            </a:xfrm>
            <a:prstGeom prst="rect">
              <a:avLst/>
            </a:prstGeom>
            <a:noFill/>
            <a:ln>
              <a:noFill/>
            </a:ln>
          </p:spPr>
        </p:pic>
        <p:pic>
          <p:nvPicPr>
            <p:cNvPr id="13" name="Image 12">
              <a:extLst>
                <a:ext uri="{FF2B5EF4-FFF2-40B4-BE49-F238E27FC236}">
                  <a16:creationId xmlns:a16="http://schemas.microsoft.com/office/drawing/2014/main" id="{45D7F232-9C6D-7191-6D81-8ABAF5E1FFCC}"/>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471487" y="3572652"/>
              <a:ext cx="3071178" cy="2302210"/>
            </a:xfrm>
            <a:prstGeom prst="rect">
              <a:avLst/>
            </a:prstGeom>
            <a:noFill/>
            <a:ln>
              <a:noFill/>
            </a:ln>
          </p:spPr>
        </p:pic>
        <p:pic>
          <p:nvPicPr>
            <p:cNvPr id="14" name="Image 13">
              <a:extLst>
                <a:ext uri="{FF2B5EF4-FFF2-40B4-BE49-F238E27FC236}">
                  <a16:creationId xmlns:a16="http://schemas.microsoft.com/office/drawing/2014/main" id="{0A56ABC5-693D-056E-B68F-B3392628C5F3}"/>
                </a:ext>
              </a:extLst>
            </p:cNvPr>
            <p:cNvPicPr>
              <a:picLocks noChangeAspect="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3719513" y="1115923"/>
              <a:ext cx="3071178" cy="2302209"/>
            </a:xfrm>
            <a:prstGeom prst="rect">
              <a:avLst/>
            </a:prstGeom>
            <a:noFill/>
            <a:ln>
              <a:noFill/>
            </a:ln>
          </p:spPr>
        </p:pic>
        <p:pic>
          <p:nvPicPr>
            <p:cNvPr id="15" name="Image 14">
              <a:extLst>
                <a:ext uri="{FF2B5EF4-FFF2-40B4-BE49-F238E27FC236}">
                  <a16:creationId xmlns:a16="http://schemas.microsoft.com/office/drawing/2014/main" id="{0E9B2D82-DBF4-4731-758D-BBA0EDA0D94B}"/>
                </a:ext>
              </a:extLst>
            </p:cNvPr>
            <p:cNvPicPr>
              <a:picLocks noChangeAspect="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3719514" y="3572652"/>
              <a:ext cx="3071178" cy="2302210"/>
            </a:xfrm>
            <a:prstGeom prst="rect">
              <a:avLst/>
            </a:prstGeom>
            <a:noFill/>
            <a:ln>
              <a:noFill/>
            </a:ln>
          </p:spPr>
        </p:pic>
        <p:pic>
          <p:nvPicPr>
            <p:cNvPr id="16" name="Image 15">
              <a:extLst>
                <a:ext uri="{FF2B5EF4-FFF2-40B4-BE49-F238E27FC236}">
                  <a16:creationId xmlns:a16="http://schemas.microsoft.com/office/drawing/2014/main" id="{65A242DF-0829-AB8C-2055-ACBDB83C836F}"/>
                </a:ext>
              </a:extLst>
            </p:cNvPr>
            <p:cNvPicPr>
              <a:picLocks noChangeAspect="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6967539" y="1115923"/>
              <a:ext cx="3085675" cy="2313077"/>
            </a:xfrm>
            <a:prstGeom prst="rect">
              <a:avLst/>
            </a:prstGeom>
            <a:noFill/>
            <a:ln>
              <a:noFill/>
            </a:ln>
          </p:spPr>
        </p:pic>
        <p:sp>
          <p:nvSpPr>
            <p:cNvPr id="18" name="ZoneTexte 17">
              <a:extLst>
                <a:ext uri="{FF2B5EF4-FFF2-40B4-BE49-F238E27FC236}">
                  <a16:creationId xmlns:a16="http://schemas.microsoft.com/office/drawing/2014/main" id="{D25ACC3C-02A6-7796-B231-B5EED3170D0F}"/>
                </a:ext>
              </a:extLst>
            </p:cNvPr>
            <p:cNvSpPr txBox="1"/>
            <p:nvPr/>
          </p:nvSpPr>
          <p:spPr>
            <a:xfrm>
              <a:off x="6967539" y="3545068"/>
              <a:ext cx="3971923" cy="2357377"/>
            </a:xfrm>
            <a:prstGeom prst="rect">
              <a:avLst/>
            </a:prstGeom>
            <a:noFill/>
          </p:spPr>
          <p:txBody>
            <a:bodyPr wrap="square">
              <a:spAutoFit/>
            </a:bodyPr>
            <a:lstStyle>
              <a:defPPr>
                <a:defRPr lang="fr-FR"/>
              </a:defPPr>
              <a:lvl1pPr marL="171450" indent="-171450">
                <a:lnSpc>
                  <a:spcPct val="150000"/>
                </a:lnSpc>
                <a:buFont typeface="Arial" panose="020B0604020202020204" pitchFamily="34" charset="0"/>
                <a:buChar char="•"/>
                <a:defRPr sz="900">
                  <a:effectLst/>
                  <a:latin typeface="Conthrax Sb" panose="020B0707020201080204" pitchFamily="34" charset="0"/>
                  <a:ea typeface="Calibri" panose="020F0502020204030204" pitchFamily="34" charset="0"/>
                  <a:cs typeface="Times New Roman" panose="02020603050405020304" pitchFamily="18" charset="0"/>
                </a:defRPr>
              </a:lvl1pPr>
            </a:lstStyle>
            <a:p>
              <a:r>
                <a:rPr lang="fr-FR" dirty="0"/>
                <a:t>Une rue étroite qui s’élargit</a:t>
              </a:r>
            </a:p>
            <a:p>
              <a:pPr marL="0" indent="0">
                <a:buNone/>
              </a:pPr>
              <a:r>
                <a:rPr lang="fr-FR" dirty="0"/>
                <a:t> en approche du groupe scolaire,</a:t>
              </a:r>
            </a:p>
            <a:p>
              <a:pPr marL="0" indent="0">
                <a:buNone/>
              </a:pPr>
              <a:endParaRPr lang="fr-FR" dirty="0"/>
            </a:p>
            <a:p>
              <a:r>
                <a:rPr lang="fr-FR" dirty="0"/>
                <a:t>Absence de cheminement piéton conforme</a:t>
              </a:r>
            </a:p>
            <a:p>
              <a:pPr marL="0" indent="0">
                <a:buNone/>
              </a:pPr>
              <a:r>
                <a:rPr lang="fr-FR" dirty="0"/>
                <a:t>à la loi sur l’accessibilité,</a:t>
              </a:r>
            </a:p>
            <a:p>
              <a:pPr marL="0" indent="0">
                <a:buNone/>
              </a:pPr>
              <a:endParaRPr lang="fr-FR" dirty="0"/>
            </a:p>
            <a:p>
              <a:r>
                <a:rPr lang="fr-FR" dirty="0"/>
                <a:t>Un canal revêtu de dalles en très mauvais état,</a:t>
              </a:r>
            </a:p>
            <a:p>
              <a:pPr marL="0" indent="0">
                <a:buNone/>
              </a:pPr>
              <a:endParaRPr lang="fr-FR" dirty="0"/>
            </a:p>
            <a:p>
              <a:r>
                <a:rPr lang="fr-FR" dirty="0"/>
                <a:t>Une chaussée très dégradée,</a:t>
              </a:r>
            </a:p>
            <a:p>
              <a:pPr marL="0" indent="0">
                <a:buNone/>
              </a:pPr>
              <a:endParaRPr lang="fr-FR" dirty="0"/>
            </a:p>
            <a:p>
              <a:r>
                <a:rPr lang="fr-FR" dirty="0"/>
                <a:t>Des places de stationnement très utilisées,</a:t>
              </a:r>
            </a:p>
          </p:txBody>
        </p:sp>
      </p:grpSp>
    </p:spTree>
    <p:extLst>
      <p:ext uri="{BB962C8B-B14F-4D97-AF65-F5344CB8AC3E}">
        <p14:creationId xmlns:p14="http://schemas.microsoft.com/office/powerpoint/2010/main" val="15641135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Connecteur droit 6">
            <a:extLst>
              <a:ext uri="{FF2B5EF4-FFF2-40B4-BE49-F238E27FC236}">
                <a16:creationId xmlns:a16="http://schemas.microsoft.com/office/drawing/2014/main" id="{154B440D-3D9D-1C9A-88F3-B0D0DD01F1EB}"/>
              </a:ext>
            </a:extLst>
          </p:cNvPr>
          <p:cNvCxnSpPr/>
          <p:nvPr/>
        </p:nvCxnSpPr>
        <p:spPr>
          <a:xfrm>
            <a:off x="0" y="6263074"/>
            <a:ext cx="12192000"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ZoneTexte 4">
            <a:extLst>
              <a:ext uri="{FF2B5EF4-FFF2-40B4-BE49-F238E27FC236}">
                <a16:creationId xmlns:a16="http://schemas.microsoft.com/office/drawing/2014/main" id="{61287357-8181-37B3-7290-F35605AA19C4}"/>
              </a:ext>
            </a:extLst>
          </p:cNvPr>
          <p:cNvSpPr txBox="1"/>
          <p:nvPr/>
        </p:nvSpPr>
        <p:spPr>
          <a:xfrm>
            <a:off x="5724525" y="6124575"/>
            <a:ext cx="742950" cy="276999"/>
          </a:xfrm>
          <a:prstGeom prst="rect">
            <a:avLst/>
          </a:prstGeom>
          <a:solidFill>
            <a:schemeClr val="bg1"/>
          </a:solidFill>
        </p:spPr>
        <p:txBody>
          <a:bodyPr wrap="square" rtlCol="0">
            <a:spAutoFit/>
          </a:bodyPr>
          <a:lstStyle/>
          <a:p>
            <a:pPr algn="ctr"/>
            <a:r>
              <a:rPr lang="fr-FR" sz="1200" b="1" dirty="0">
                <a:solidFill>
                  <a:srgbClr val="C00000"/>
                </a:solidFill>
              </a:rPr>
              <a:t>7</a:t>
            </a:r>
          </a:p>
        </p:txBody>
      </p:sp>
      <p:pic>
        <p:nvPicPr>
          <p:cNvPr id="8" name="Image 7">
            <a:extLst>
              <a:ext uri="{FF2B5EF4-FFF2-40B4-BE49-F238E27FC236}">
                <a16:creationId xmlns:a16="http://schemas.microsoft.com/office/drawing/2014/main" id="{63F62ED0-4C01-6E2E-5332-0B06E42F0A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84" y="6285015"/>
            <a:ext cx="431803" cy="563463"/>
          </a:xfrm>
          <a:prstGeom prst="rect">
            <a:avLst/>
          </a:prstGeom>
        </p:spPr>
      </p:pic>
      <p:grpSp>
        <p:nvGrpSpPr>
          <p:cNvPr id="11" name="Groupe 10">
            <a:extLst>
              <a:ext uri="{FF2B5EF4-FFF2-40B4-BE49-F238E27FC236}">
                <a16:creationId xmlns:a16="http://schemas.microsoft.com/office/drawing/2014/main" id="{1A9D0E6E-0E94-9803-F2D0-E515D50FD226}"/>
              </a:ext>
            </a:extLst>
          </p:cNvPr>
          <p:cNvGrpSpPr/>
          <p:nvPr/>
        </p:nvGrpSpPr>
        <p:grpSpPr>
          <a:xfrm>
            <a:off x="10677566" y="6314462"/>
            <a:ext cx="1646157" cy="471832"/>
            <a:chOff x="10677566" y="6314462"/>
            <a:chExt cx="1646157" cy="471832"/>
          </a:xfrm>
        </p:grpSpPr>
        <p:pic>
          <p:nvPicPr>
            <p:cNvPr id="9" name="Image 8">
              <a:extLst>
                <a:ext uri="{FF2B5EF4-FFF2-40B4-BE49-F238E27FC236}">
                  <a16:creationId xmlns:a16="http://schemas.microsoft.com/office/drawing/2014/main" id="{0E06C223-2662-91ED-6E46-A8F406F842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9462" y="6314462"/>
              <a:ext cx="1122366" cy="174224"/>
            </a:xfrm>
            <a:prstGeom prst="rect">
              <a:avLst/>
            </a:prstGeom>
          </p:spPr>
        </p:pic>
        <p:sp>
          <p:nvSpPr>
            <p:cNvPr id="10" name="ZoneTexte 9">
              <a:extLst>
                <a:ext uri="{FF2B5EF4-FFF2-40B4-BE49-F238E27FC236}">
                  <a16:creationId xmlns:a16="http://schemas.microsoft.com/office/drawing/2014/main" id="{12CB746D-7098-51C6-B7C5-C6765E5E5FCE}"/>
                </a:ext>
              </a:extLst>
            </p:cNvPr>
            <p:cNvSpPr txBox="1"/>
            <p:nvPr/>
          </p:nvSpPr>
          <p:spPr>
            <a:xfrm>
              <a:off x="10677566" y="6540073"/>
              <a:ext cx="1646157" cy="246221"/>
            </a:xfrm>
            <a:prstGeom prst="rect">
              <a:avLst/>
            </a:prstGeom>
            <a:noFill/>
          </p:spPr>
          <p:txBody>
            <a:bodyPr wrap="square" rtlCol="0">
              <a:spAutoFit/>
            </a:bodyPr>
            <a:lstStyle/>
            <a:p>
              <a:pPr algn="ctr">
                <a:buClr>
                  <a:srgbClr val="99CC33"/>
                </a:buClr>
                <a:buSzPct val="70000"/>
              </a:pPr>
              <a:r>
                <a:rPr lang="fr-FR" sz="500" dirty="0">
                  <a:latin typeface="Conthrax Sb" panose="020B0707020201080204" pitchFamily="34" charset="0"/>
                </a:rPr>
                <a:t>285 Rue Jean Rostand</a:t>
              </a:r>
            </a:p>
            <a:p>
              <a:pPr algn="ctr">
                <a:buClr>
                  <a:srgbClr val="99CC33"/>
                </a:buClr>
                <a:buSzPct val="70000"/>
              </a:pPr>
              <a:r>
                <a:rPr lang="fr-FR" sz="500" dirty="0">
                  <a:latin typeface="Conthrax Sb" panose="020B0707020201080204" pitchFamily="34" charset="0"/>
                </a:rPr>
                <a:t>26800 PORTES LES VALENCE</a:t>
              </a:r>
            </a:p>
          </p:txBody>
        </p:sp>
      </p:grpSp>
      <p:sp>
        <p:nvSpPr>
          <p:cNvPr id="12" name="ZoneTexte 11">
            <a:extLst>
              <a:ext uri="{FF2B5EF4-FFF2-40B4-BE49-F238E27FC236}">
                <a16:creationId xmlns:a16="http://schemas.microsoft.com/office/drawing/2014/main" id="{2A3B2200-25C7-ED10-7219-E55E8B7F4945}"/>
              </a:ext>
            </a:extLst>
          </p:cNvPr>
          <p:cNvSpPr txBox="1"/>
          <p:nvPr/>
        </p:nvSpPr>
        <p:spPr>
          <a:xfrm>
            <a:off x="185737" y="225593"/>
            <a:ext cx="11820525" cy="400110"/>
          </a:xfrm>
          <a:prstGeom prst="rect">
            <a:avLst/>
          </a:prstGeom>
          <a:noFill/>
        </p:spPr>
        <p:txBody>
          <a:bodyPr wrap="square" rtlCol="0">
            <a:spAutoFit/>
          </a:bodyPr>
          <a:lstStyle/>
          <a:p>
            <a:pPr algn="r"/>
            <a:r>
              <a:rPr lang="fr-FR" sz="2000" dirty="0">
                <a:solidFill>
                  <a:srgbClr val="C00000"/>
                </a:solidFill>
                <a:latin typeface="Conthrax Sb" panose="020B0707020201080204" pitchFamily="34" charset="0"/>
              </a:rPr>
              <a:t>Etat des lieux / Reportage photographique</a:t>
            </a:r>
          </a:p>
        </p:txBody>
      </p:sp>
      <p:sp>
        <p:nvSpPr>
          <p:cNvPr id="3" name="ZoneTexte 2">
            <a:extLst>
              <a:ext uri="{FF2B5EF4-FFF2-40B4-BE49-F238E27FC236}">
                <a16:creationId xmlns:a16="http://schemas.microsoft.com/office/drawing/2014/main" id="{E99DEF6B-73D4-BD6E-0791-D078AA8D25A1}"/>
              </a:ext>
            </a:extLst>
          </p:cNvPr>
          <p:cNvSpPr txBox="1"/>
          <p:nvPr/>
        </p:nvSpPr>
        <p:spPr>
          <a:xfrm>
            <a:off x="185737" y="511634"/>
            <a:ext cx="11820525" cy="338554"/>
          </a:xfrm>
          <a:prstGeom prst="rect">
            <a:avLst/>
          </a:prstGeom>
          <a:noFill/>
        </p:spPr>
        <p:txBody>
          <a:bodyPr wrap="square" rtlCol="0">
            <a:spAutoFit/>
          </a:bodyPr>
          <a:lstStyle/>
          <a:p>
            <a:pPr algn="r"/>
            <a:r>
              <a:rPr lang="fr-FR" sz="1600" dirty="0">
                <a:solidFill>
                  <a:srgbClr val="C00000"/>
                </a:solidFill>
                <a:latin typeface="Conthrax Sb" panose="020B0707020201080204" pitchFamily="34" charset="0"/>
              </a:rPr>
              <a:t>- Avenue Louis Pasteur -</a:t>
            </a:r>
          </a:p>
        </p:txBody>
      </p:sp>
      <p:grpSp>
        <p:nvGrpSpPr>
          <p:cNvPr id="24" name="Groupe 23">
            <a:extLst>
              <a:ext uri="{FF2B5EF4-FFF2-40B4-BE49-F238E27FC236}">
                <a16:creationId xmlns:a16="http://schemas.microsoft.com/office/drawing/2014/main" id="{DD308441-A526-A2B5-0E6E-A8AD7751AABA}"/>
              </a:ext>
            </a:extLst>
          </p:cNvPr>
          <p:cNvGrpSpPr/>
          <p:nvPr/>
        </p:nvGrpSpPr>
        <p:grpSpPr>
          <a:xfrm>
            <a:off x="862012" y="1083047"/>
            <a:ext cx="10929938" cy="4903029"/>
            <a:chOff x="862012" y="1083047"/>
            <a:chExt cx="10929938" cy="4903029"/>
          </a:xfrm>
        </p:grpSpPr>
        <p:pic>
          <p:nvPicPr>
            <p:cNvPr id="2" name="Image 1">
              <a:extLst>
                <a:ext uri="{FF2B5EF4-FFF2-40B4-BE49-F238E27FC236}">
                  <a16:creationId xmlns:a16="http://schemas.microsoft.com/office/drawing/2014/main" id="{B69EC06D-7E7A-F42A-52BE-F314D0C7DB21}"/>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862012" y="1083047"/>
              <a:ext cx="3085676" cy="2313078"/>
            </a:xfrm>
            <a:prstGeom prst="rect">
              <a:avLst/>
            </a:prstGeom>
            <a:noFill/>
            <a:ln>
              <a:noFill/>
            </a:ln>
          </p:spPr>
        </p:pic>
        <p:pic>
          <p:nvPicPr>
            <p:cNvPr id="6" name="Image 5">
              <a:extLst>
                <a:ext uri="{FF2B5EF4-FFF2-40B4-BE49-F238E27FC236}">
                  <a16:creationId xmlns:a16="http://schemas.microsoft.com/office/drawing/2014/main" id="{BF808CC3-F232-1634-A219-6A4DF78EC0AC}"/>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4095538" y="1109084"/>
              <a:ext cx="3050943" cy="2287041"/>
            </a:xfrm>
            <a:prstGeom prst="rect">
              <a:avLst/>
            </a:prstGeom>
            <a:noFill/>
            <a:ln>
              <a:noFill/>
            </a:ln>
          </p:spPr>
        </p:pic>
        <p:pic>
          <p:nvPicPr>
            <p:cNvPr id="17" name="Image 16">
              <a:extLst>
                <a:ext uri="{FF2B5EF4-FFF2-40B4-BE49-F238E27FC236}">
                  <a16:creationId xmlns:a16="http://schemas.microsoft.com/office/drawing/2014/main" id="{CFEB1842-3EF6-AE6C-E025-313B3AEE0E65}"/>
                </a:ext>
              </a:extLst>
            </p:cNvPr>
            <p:cNvPicPr>
              <a:picLocks noChangeAspect="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862012" y="3550645"/>
              <a:ext cx="3085676" cy="2313078"/>
            </a:xfrm>
            <a:prstGeom prst="rect">
              <a:avLst/>
            </a:prstGeom>
            <a:noFill/>
            <a:ln>
              <a:noFill/>
            </a:ln>
          </p:spPr>
        </p:pic>
        <p:pic>
          <p:nvPicPr>
            <p:cNvPr id="19" name="Image 18">
              <a:extLst>
                <a:ext uri="{FF2B5EF4-FFF2-40B4-BE49-F238E27FC236}">
                  <a16:creationId xmlns:a16="http://schemas.microsoft.com/office/drawing/2014/main" id="{9457BB26-AAE6-2E7C-728A-7861CD1AD4EF}"/>
                </a:ext>
              </a:extLst>
            </p:cNvPr>
            <p:cNvPicPr>
              <a:picLocks noChangeAspect="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7294331" y="1083047"/>
              <a:ext cx="3085675" cy="2313077"/>
            </a:xfrm>
            <a:prstGeom prst="rect">
              <a:avLst/>
            </a:prstGeom>
            <a:noFill/>
            <a:ln>
              <a:noFill/>
            </a:ln>
          </p:spPr>
        </p:pic>
        <p:pic>
          <p:nvPicPr>
            <p:cNvPr id="21" name="Image 20">
              <a:extLst>
                <a:ext uri="{FF2B5EF4-FFF2-40B4-BE49-F238E27FC236}">
                  <a16:creationId xmlns:a16="http://schemas.microsoft.com/office/drawing/2014/main" id="{6C15132E-F155-98DF-108C-D4EB28D423E4}"/>
                </a:ext>
              </a:extLst>
            </p:cNvPr>
            <p:cNvPicPr>
              <a:picLocks noChangeAspect="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4092110" y="3550645"/>
              <a:ext cx="3085677" cy="2313078"/>
            </a:xfrm>
            <a:prstGeom prst="rect">
              <a:avLst/>
            </a:prstGeom>
            <a:noFill/>
            <a:ln>
              <a:noFill/>
            </a:ln>
          </p:spPr>
        </p:pic>
        <p:sp>
          <p:nvSpPr>
            <p:cNvPr id="23" name="ZoneTexte 22">
              <a:extLst>
                <a:ext uri="{FF2B5EF4-FFF2-40B4-BE49-F238E27FC236}">
                  <a16:creationId xmlns:a16="http://schemas.microsoft.com/office/drawing/2014/main" id="{A607DA08-38D1-24E9-4700-1004BA8FDC4B}"/>
                </a:ext>
              </a:extLst>
            </p:cNvPr>
            <p:cNvSpPr txBox="1"/>
            <p:nvPr/>
          </p:nvSpPr>
          <p:spPr>
            <a:xfrm>
              <a:off x="7358063" y="3836449"/>
              <a:ext cx="4433887" cy="2149627"/>
            </a:xfrm>
            <a:prstGeom prst="rect">
              <a:avLst/>
            </a:prstGeom>
            <a:noFill/>
          </p:spPr>
          <p:txBody>
            <a:bodyPr wrap="square">
              <a:spAutoFit/>
            </a:bodyPr>
            <a:lstStyle>
              <a:defPPr>
                <a:defRPr lang="fr-FR"/>
              </a:defPPr>
              <a:lvl1pPr marL="171450" indent="-171450">
                <a:lnSpc>
                  <a:spcPct val="150000"/>
                </a:lnSpc>
                <a:buFont typeface="Arial" panose="020B0604020202020204" pitchFamily="34" charset="0"/>
                <a:buChar char="•"/>
                <a:defRPr sz="900">
                  <a:effectLst/>
                  <a:latin typeface="Conthrax Sb" panose="020B0707020201080204" pitchFamily="34" charset="0"/>
                  <a:ea typeface="Calibri" panose="020F0502020204030204" pitchFamily="34" charset="0"/>
                  <a:cs typeface="Times New Roman" panose="02020603050405020304" pitchFamily="18" charset="0"/>
                </a:defRPr>
              </a:lvl1pPr>
            </a:lstStyle>
            <a:p>
              <a:r>
                <a:rPr lang="fr-FR" dirty="0"/>
                <a:t>Entrée de ville rectiligne,</a:t>
              </a:r>
            </a:p>
            <a:p>
              <a:pPr marL="0" indent="0">
                <a:buNone/>
              </a:pPr>
              <a:endParaRPr lang="fr-FR" dirty="0"/>
            </a:p>
            <a:p>
              <a:r>
                <a:rPr lang="fr-FR" dirty="0"/>
                <a:t>Chaussée bordée d’un alignement d’arbres,</a:t>
              </a:r>
            </a:p>
            <a:p>
              <a:pPr marL="0" indent="0">
                <a:buNone/>
              </a:pPr>
              <a:endParaRPr lang="fr-FR" dirty="0"/>
            </a:p>
            <a:p>
              <a:r>
                <a:rPr lang="fr-FR" dirty="0"/>
                <a:t>Arrivée de la voie verte (ancienne voie ferrée),</a:t>
              </a:r>
            </a:p>
            <a:p>
              <a:pPr marL="0" indent="0">
                <a:buNone/>
              </a:pPr>
              <a:endParaRPr lang="fr-FR" dirty="0"/>
            </a:p>
            <a:p>
              <a:r>
                <a:rPr lang="fr-FR" dirty="0"/>
                <a:t>Liaison piétonne Centre de loisirs / groupe scolaire,</a:t>
              </a:r>
            </a:p>
            <a:p>
              <a:endParaRPr lang="fr-FR" dirty="0"/>
            </a:p>
            <a:p>
              <a:r>
                <a:rPr lang="fr-FR" dirty="0"/>
                <a:t>Habitations en retrait par rapport à la voie,</a:t>
              </a:r>
            </a:p>
            <a:p>
              <a:pPr marL="0" indent="0">
                <a:buNone/>
              </a:pPr>
              <a:endParaRPr lang="fr-FR" dirty="0"/>
            </a:p>
          </p:txBody>
        </p:sp>
      </p:grpSp>
    </p:spTree>
    <p:extLst>
      <p:ext uri="{BB962C8B-B14F-4D97-AF65-F5344CB8AC3E}">
        <p14:creationId xmlns:p14="http://schemas.microsoft.com/office/powerpoint/2010/main" val="42079241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Connecteur droit 6">
            <a:extLst>
              <a:ext uri="{FF2B5EF4-FFF2-40B4-BE49-F238E27FC236}">
                <a16:creationId xmlns:a16="http://schemas.microsoft.com/office/drawing/2014/main" id="{154B440D-3D9D-1C9A-88F3-B0D0DD01F1EB}"/>
              </a:ext>
            </a:extLst>
          </p:cNvPr>
          <p:cNvCxnSpPr/>
          <p:nvPr/>
        </p:nvCxnSpPr>
        <p:spPr>
          <a:xfrm>
            <a:off x="0" y="6263074"/>
            <a:ext cx="12192000"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ZoneTexte 4">
            <a:extLst>
              <a:ext uri="{FF2B5EF4-FFF2-40B4-BE49-F238E27FC236}">
                <a16:creationId xmlns:a16="http://schemas.microsoft.com/office/drawing/2014/main" id="{61287357-8181-37B3-7290-F35605AA19C4}"/>
              </a:ext>
            </a:extLst>
          </p:cNvPr>
          <p:cNvSpPr txBox="1"/>
          <p:nvPr/>
        </p:nvSpPr>
        <p:spPr>
          <a:xfrm>
            <a:off x="5724525" y="6124575"/>
            <a:ext cx="742950" cy="276999"/>
          </a:xfrm>
          <a:prstGeom prst="rect">
            <a:avLst/>
          </a:prstGeom>
          <a:solidFill>
            <a:schemeClr val="bg1"/>
          </a:solidFill>
        </p:spPr>
        <p:txBody>
          <a:bodyPr wrap="square" rtlCol="0">
            <a:spAutoFit/>
          </a:bodyPr>
          <a:lstStyle/>
          <a:p>
            <a:pPr algn="ctr"/>
            <a:r>
              <a:rPr lang="fr-FR" sz="1200" b="1" dirty="0">
                <a:solidFill>
                  <a:srgbClr val="C00000"/>
                </a:solidFill>
              </a:rPr>
              <a:t>8</a:t>
            </a:r>
          </a:p>
        </p:txBody>
      </p:sp>
      <p:pic>
        <p:nvPicPr>
          <p:cNvPr id="8" name="Image 7">
            <a:extLst>
              <a:ext uri="{FF2B5EF4-FFF2-40B4-BE49-F238E27FC236}">
                <a16:creationId xmlns:a16="http://schemas.microsoft.com/office/drawing/2014/main" id="{63F62ED0-4C01-6E2E-5332-0B06E42F0A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84" y="6285015"/>
            <a:ext cx="431803" cy="563463"/>
          </a:xfrm>
          <a:prstGeom prst="rect">
            <a:avLst/>
          </a:prstGeom>
        </p:spPr>
      </p:pic>
      <p:grpSp>
        <p:nvGrpSpPr>
          <p:cNvPr id="11" name="Groupe 10">
            <a:extLst>
              <a:ext uri="{FF2B5EF4-FFF2-40B4-BE49-F238E27FC236}">
                <a16:creationId xmlns:a16="http://schemas.microsoft.com/office/drawing/2014/main" id="{1A9D0E6E-0E94-9803-F2D0-E515D50FD226}"/>
              </a:ext>
            </a:extLst>
          </p:cNvPr>
          <p:cNvGrpSpPr/>
          <p:nvPr/>
        </p:nvGrpSpPr>
        <p:grpSpPr>
          <a:xfrm>
            <a:off x="10677566" y="6314462"/>
            <a:ext cx="1646157" cy="471832"/>
            <a:chOff x="10677566" y="6314462"/>
            <a:chExt cx="1646157" cy="471832"/>
          </a:xfrm>
        </p:grpSpPr>
        <p:pic>
          <p:nvPicPr>
            <p:cNvPr id="9" name="Image 8">
              <a:extLst>
                <a:ext uri="{FF2B5EF4-FFF2-40B4-BE49-F238E27FC236}">
                  <a16:creationId xmlns:a16="http://schemas.microsoft.com/office/drawing/2014/main" id="{0E06C223-2662-91ED-6E46-A8F406F842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9462" y="6314462"/>
              <a:ext cx="1122366" cy="174224"/>
            </a:xfrm>
            <a:prstGeom prst="rect">
              <a:avLst/>
            </a:prstGeom>
          </p:spPr>
        </p:pic>
        <p:sp>
          <p:nvSpPr>
            <p:cNvPr id="10" name="ZoneTexte 9">
              <a:extLst>
                <a:ext uri="{FF2B5EF4-FFF2-40B4-BE49-F238E27FC236}">
                  <a16:creationId xmlns:a16="http://schemas.microsoft.com/office/drawing/2014/main" id="{12CB746D-7098-51C6-B7C5-C6765E5E5FCE}"/>
                </a:ext>
              </a:extLst>
            </p:cNvPr>
            <p:cNvSpPr txBox="1"/>
            <p:nvPr/>
          </p:nvSpPr>
          <p:spPr>
            <a:xfrm>
              <a:off x="10677566" y="6540073"/>
              <a:ext cx="1646157" cy="246221"/>
            </a:xfrm>
            <a:prstGeom prst="rect">
              <a:avLst/>
            </a:prstGeom>
            <a:noFill/>
          </p:spPr>
          <p:txBody>
            <a:bodyPr wrap="square" rtlCol="0">
              <a:spAutoFit/>
            </a:bodyPr>
            <a:lstStyle/>
            <a:p>
              <a:pPr algn="ctr">
                <a:buClr>
                  <a:srgbClr val="99CC33"/>
                </a:buClr>
                <a:buSzPct val="70000"/>
              </a:pPr>
              <a:r>
                <a:rPr lang="fr-FR" sz="500" dirty="0">
                  <a:latin typeface="Conthrax Sb" panose="020B0707020201080204" pitchFamily="34" charset="0"/>
                </a:rPr>
                <a:t>285 Rue Jean Rostand</a:t>
              </a:r>
            </a:p>
            <a:p>
              <a:pPr algn="ctr">
                <a:buClr>
                  <a:srgbClr val="99CC33"/>
                </a:buClr>
                <a:buSzPct val="70000"/>
              </a:pPr>
              <a:r>
                <a:rPr lang="fr-FR" sz="500" dirty="0">
                  <a:latin typeface="Conthrax Sb" panose="020B0707020201080204" pitchFamily="34" charset="0"/>
                </a:rPr>
                <a:t>26800 PORTES LES VALENCE</a:t>
              </a:r>
            </a:p>
          </p:txBody>
        </p:sp>
      </p:grpSp>
      <p:sp>
        <p:nvSpPr>
          <p:cNvPr id="12" name="ZoneTexte 11">
            <a:extLst>
              <a:ext uri="{FF2B5EF4-FFF2-40B4-BE49-F238E27FC236}">
                <a16:creationId xmlns:a16="http://schemas.microsoft.com/office/drawing/2014/main" id="{2A3B2200-25C7-ED10-7219-E55E8B7F4945}"/>
              </a:ext>
            </a:extLst>
          </p:cNvPr>
          <p:cNvSpPr txBox="1"/>
          <p:nvPr/>
        </p:nvSpPr>
        <p:spPr>
          <a:xfrm>
            <a:off x="185737" y="225593"/>
            <a:ext cx="11820525" cy="400110"/>
          </a:xfrm>
          <a:prstGeom prst="rect">
            <a:avLst/>
          </a:prstGeom>
          <a:noFill/>
        </p:spPr>
        <p:txBody>
          <a:bodyPr wrap="square" rtlCol="0">
            <a:spAutoFit/>
          </a:bodyPr>
          <a:lstStyle/>
          <a:p>
            <a:pPr algn="r"/>
            <a:r>
              <a:rPr lang="fr-FR" sz="2000" dirty="0">
                <a:solidFill>
                  <a:srgbClr val="C00000"/>
                </a:solidFill>
                <a:latin typeface="Conthrax Sb" panose="020B0707020201080204" pitchFamily="34" charset="0"/>
              </a:rPr>
              <a:t>Etat des lieux / Reportage photographique</a:t>
            </a:r>
          </a:p>
        </p:txBody>
      </p:sp>
      <p:sp>
        <p:nvSpPr>
          <p:cNvPr id="3" name="ZoneTexte 2">
            <a:extLst>
              <a:ext uri="{FF2B5EF4-FFF2-40B4-BE49-F238E27FC236}">
                <a16:creationId xmlns:a16="http://schemas.microsoft.com/office/drawing/2014/main" id="{E99DEF6B-73D4-BD6E-0791-D078AA8D25A1}"/>
              </a:ext>
            </a:extLst>
          </p:cNvPr>
          <p:cNvSpPr txBox="1"/>
          <p:nvPr/>
        </p:nvSpPr>
        <p:spPr>
          <a:xfrm>
            <a:off x="185737" y="511634"/>
            <a:ext cx="11820525" cy="338554"/>
          </a:xfrm>
          <a:prstGeom prst="rect">
            <a:avLst/>
          </a:prstGeom>
          <a:noFill/>
        </p:spPr>
        <p:txBody>
          <a:bodyPr wrap="square" rtlCol="0">
            <a:spAutoFit/>
          </a:bodyPr>
          <a:lstStyle/>
          <a:p>
            <a:pPr algn="r"/>
            <a:r>
              <a:rPr lang="fr-FR" sz="1600" dirty="0">
                <a:solidFill>
                  <a:srgbClr val="C00000"/>
                </a:solidFill>
                <a:latin typeface="Conthrax Sb" panose="020B0707020201080204" pitchFamily="34" charset="0"/>
              </a:rPr>
              <a:t>- Avenue Général de Gaulle -</a:t>
            </a:r>
          </a:p>
        </p:txBody>
      </p:sp>
      <p:grpSp>
        <p:nvGrpSpPr>
          <p:cNvPr id="22" name="Groupe 21">
            <a:extLst>
              <a:ext uri="{FF2B5EF4-FFF2-40B4-BE49-F238E27FC236}">
                <a16:creationId xmlns:a16="http://schemas.microsoft.com/office/drawing/2014/main" id="{3C498741-D5D5-A928-9AFC-E2A33B08EEC5}"/>
              </a:ext>
            </a:extLst>
          </p:cNvPr>
          <p:cNvGrpSpPr/>
          <p:nvPr/>
        </p:nvGrpSpPr>
        <p:grpSpPr>
          <a:xfrm>
            <a:off x="862012" y="1083047"/>
            <a:ext cx="10880570" cy="5326577"/>
            <a:chOff x="862012" y="1083047"/>
            <a:chExt cx="10880570" cy="5326577"/>
          </a:xfrm>
        </p:grpSpPr>
        <p:pic>
          <p:nvPicPr>
            <p:cNvPr id="4" name="Image 3">
              <a:extLst>
                <a:ext uri="{FF2B5EF4-FFF2-40B4-BE49-F238E27FC236}">
                  <a16:creationId xmlns:a16="http://schemas.microsoft.com/office/drawing/2014/main" id="{07D538D0-872C-00A1-719C-5AA18D7DD228}"/>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862013" y="1083047"/>
              <a:ext cx="3085676" cy="2313078"/>
            </a:xfrm>
            <a:prstGeom prst="rect">
              <a:avLst/>
            </a:prstGeom>
            <a:noFill/>
            <a:ln>
              <a:noFill/>
            </a:ln>
          </p:spPr>
        </p:pic>
        <p:pic>
          <p:nvPicPr>
            <p:cNvPr id="13" name="Image 12">
              <a:extLst>
                <a:ext uri="{FF2B5EF4-FFF2-40B4-BE49-F238E27FC236}">
                  <a16:creationId xmlns:a16="http://schemas.microsoft.com/office/drawing/2014/main" id="{D10B587B-B121-FA0F-5A78-912132CB83D7}"/>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4092110" y="1083047"/>
              <a:ext cx="3107049" cy="2329099"/>
            </a:xfrm>
            <a:prstGeom prst="rect">
              <a:avLst/>
            </a:prstGeom>
            <a:noFill/>
            <a:ln>
              <a:noFill/>
            </a:ln>
          </p:spPr>
        </p:pic>
        <p:pic>
          <p:nvPicPr>
            <p:cNvPr id="14" name="Image 13">
              <a:extLst>
                <a:ext uri="{FF2B5EF4-FFF2-40B4-BE49-F238E27FC236}">
                  <a16:creationId xmlns:a16="http://schemas.microsoft.com/office/drawing/2014/main" id="{91AA91BC-F45F-CDFC-4714-017A7A3E2362}"/>
                </a:ext>
              </a:extLst>
            </p:cNvPr>
            <p:cNvPicPr>
              <a:picLocks noChangeAspect="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862012" y="3550645"/>
              <a:ext cx="3085677" cy="2313078"/>
            </a:xfrm>
            <a:prstGeom prst="rect">
              <a:avLst/>
            </a:prstGeom>
            <a:noFill/>
            <a:ln>
              <a:noFill/>
            </a:ln>
          </p:spPr>
        </p:pic>
        <p:pic>
          <p:nvPicPr>
            <p:cNvPr id="15" name="Image 14">
              <a:extLst>
                <a:ext uri="{FF2B5EF4-FFF2-40B4-BE49-F238E27FC236}">
                  <a16:creationId xmlns:a16="http://schemas.microsoft.com/office/drawing/2014/main" id="{FEA6729E-8F58-7CEC-E883-68CD17D75881}"/>
                </a:ext>
              </a:extLst>
            </p:cNvPr>
            <p:cNvPicPr>
              <a:picLocks noChangeAspect="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4092110" y="3550645"/>
              <a:ext cx="3107047" cy="2329098"/>
            </a:xfrm>
            <a:prstGeom prst="rect">
              <a:avLst/>
            </a:prstGeom>
            <a:noFill/>
            <a:ln>
              <a:noFill/>
            </a:ln>
          </p:spPr>
        </p:pic>
        <p:pic>
          <p:nvPicPr>
            <p:cNvPr id="16" name="Image 15">
              <a:extLst>
                <a:ext uri="{FF2B5EF4-FFF2-40B4-BE49-F238E27FC236}">
                  <a16:creationId xmlns:a16="http://schemas.microsoft.com/office/drawing/2014/main" id="{849D4675-5FDD-9B2E-ACA0-02182E407A51}"/>
                </a:ext>
              </a:extLst>
            </p:cNvPr>
            <p:cNvPicPr>
              <a:picLocks noChangeAspect="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7343580" y="1083047"/>
              <a:ext cx="3078982" cy="2308060"/>
            </a:xfrm>
            <a:prstGeom prst="rect">
              <a:avLst/>
            </a:prstGeom>
            <a:noFill/>
            <a:ln>
              <a:noFill/>
            </a:ln>
          </p:spPr>
        </p:pic>
        <p:sp>
          <p:nvSpPr>
            <p:cNvPr id="20" name="ZoneTexte 19">
              <a:extLst>
                <a:ext uri="{FF2B5EF4-FFF2-40B4-BE49-F238E27FC236}">
                  <a16:creationId xmlns:a16="http://schemas.microsoft.com/office/drawing/2014/main" id="{58737621-4AD8-A830-00ED-89FD0D0C67B3}"/>
                </a:ext>
              </a:extLst>
            </p:cNvPr>
            <p:cNvSpPr txBox="1"/>
            <p:nvPr/>
          </p:nvSpPr>
          <p:spPr>
            <a:xfrm>
              <a:off x="7270595" y="3429000"/>
              <a:ext cx="4471987" cy="2980624"/>
            </a:xfrm>
            <a:prstGeom prst="rect">
              <a:avLst/>
            </a:prstGeom>
            <a:noFill/>
          </p:spPr>
          <p:txBody>
            <a:bodyPr wrap="square">
              <a:spAutoFit/>
            </a:bodyPr>
            <a:lstStyle>
              <a:defPPr>
                <a:defRPr lang="fr-FR"/>
              </a:defPPr>
              <a:lvl1pPr marL="171450" indent="-171450">
                <a:lnSpc>
                  <a:spcPct val="150000"/>
                </a:lnSpc>
                <a:buFont typeface="Arial" panose="020B0604020202020204" pitchFamily="34" charset="0"/>
                <a:buChar char="•"/>
                <a:defRPr sz="900">
                  <a:effectLst/>
                  <a:latin typeface="Conthrax Sb" panose="020B0707020201080204" pitchFamily="34" charset="0"/>
                  <a:ea typeface="Calibri" panose="020F0502020204030204" pitchFamily="34" charset="0"/>
                  <a:cs typeface="Times New Roman" panose="02020603050405020304" pitchFamily="18" charset="0"/>
                </a:defRPr>
              </a:lvl1pPr>
            </a:lstStyle>
            <a:p>
              <a:r>
                <a:rPr lang="fr-FR" dirty="0"/>
                <a:t>Une entrée de ville rectiligne,</a:t>
              </a:r>
            </a:p>
            <a:p>
              <a:endParaRPr lang="fr-FR" dirty="0"/>
            </a:p>
            <a:p>
              <a:r>
                <a:rPr lang="fr-FR" dirty="0"/>
                <a:t>Une chaussée bordée d’un alignement de pins,</a:t>
              </a:r>
            </a:p>
            <a:p>
              <a:endParaRPr lang="fr-FR" dirty="0"/>
            </a:p>
            <a:p>
              <a:r>
                <a:rPr lang="fr-FR" dirty="0"/>
                <a:t>Une contre-allée dédiée au stationnement </a:t>
              </a:r>
            </a:p>
            <a:p>
              <a:pPr marL="0" indent="0">
                <a:buNone/>
              </a:pPr>
              <a:r>
                <a:rPr lang="fr-FR" dirty="0"/>
                <a:t>et aux cheminements piétons,</a:t>
              </a:r>
            </a:p>
            <a:p>
              <a:pPr marL="0" indent="0">
                <a:buNone/>
              </a:pPr>
              <a:endParaRPr lang="fr-FR" dirty="0"/>
            </a:p>
            <a:p>
              <a:r>
                <a:rPr lang="fr-FR" dirty="0"/>
                <a:t>Une école maternelle,</a:t>
              </a:r>
            </a:p>
            <a:p>
              <a:r>
                <a:rPr lang="fr-FR" dirty="0"/>
                <a:t>Un arrêt de bus surélevé,</a:t>
              </a:r>
            </a:p>
            <a:p>
              <a:endParaRPr lang="fr-FR" dirty="0"/>
            </a:p>
            <a:p>
              <a:r>
                <a:rPr lang="fr-FR" dirty="0"/>
                <a:t>Un parking des écoles sur lequel se tient le marché,</a:t>
              </a:r>
            </a:p>
            <a:p>
              <a:pPr marL="0" indent="0">
                <a:buNone/>
              </a:pPr>
              <a:endParaRPr lang="fr-FR" dirty="0"/>
            </a:p>
            <a:p>
              <a:r>
                <a:rPr lang="fr-FR" dirty="0"/>
                <a:t>Un supermarché et une station-service,</a:t>
              </a:r>
            </a:p>
            <a:p>
              <a:pPr marL="0" indent="0">
                <a:buNone/>
              </a:pPr>
              <a:endParaRPr lang="fr-FR" dirty="0"/>
            </a:p>
          </p:txBody>
        </p:sp>
      </p:grpSp>
    </p:spTree>
    <p:extLst>
      <p:ext uri="{BB962C8B-B14F-4D97-AF65-F5344CB8AC3E}">
        <p14:creationId xmlns:p14="http://schemas.microsoft.com/office/powerpoint/2010/main" val="2889260406"/>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6276</TotalTime>
  <Words>1272</Words>
  <Application>Microsoft Office PowerPoint</Application>
  <PresentationFormat>Grand écran</PresentationFormat>
  <Paragraphs>226</Paragraphs>
  <Slides>26</Slides>
  <Notes>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26</vt:i4>
      </vt:variant>
    </vt:vector>
  </HeadingPairs>
  <TitlesOfParts>
    <vt:vector size="32" baseType="lpstr">
      <vt:lpstr>Arial</vt:lpstr>
      <vt:lpstr>Calibri</vt:lpstr>
      <vt:lpstr>Calibri Light</vt:lpstr>
      <vt:lpstr>Conthrax Sb</vt:lpstr>
      <vt:lpstr>Symbol</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Christophe Raffier</dc:creator>
  <cp:lastModifiedBy>Kévin BANCK</cp:lastModifiedBy>
  <cp:revision>77</cp:revision>
  <dcterms:created xsi:type="dcterms:W3CDTF">2022-10-31T15:21:40Z</dcterms:created>
  <dcterms:modified xsi:type="dcterms:W3CDTF">2023-03-09T16:58:09Z</dcterms:modified>
</cp:coreProperties>
</file>